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Abertura da aula. Apresentar a proposta: em vez de começar por uma definição abstrata de Direito Internacional, partiremos de um acontecimento concreto e recente, a crise migratória de Ceuta de julho de 2026, para descobrir, camada por camada, os conceitos fundamentais da disciplina. A metáfora que atravessa toda a aula é a de uma praia que separa e ao mesmo tempo une dois mundos, a África e a Europa, o Estado e a pessoa, a soberania e a dignidade. Anunciar que a aula é conduzida como uma narrativa em cinco lentes, cada uma respondendo a uma pergunta suscitada pela cena inicial.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Apresentar as quatro camadas de proteção que incidem sobre quem atravessa, sempre ancoradas em instrumentos concretos. Primeira, a não devolução (non-refoulement), pedra angular do Direito dos Refugiados, positivada no art. 33 da Convenção de 1951 e reconhecida também como costume. Segunda, o direito de buscar asilo, da Declaração Universal dos Direitos Humanos de 1948, art. 14. Terceira, a proibição de expulsão coletiva, que exige exame individualizado; no sistema regional europeu, está no art. 4 do Protocolo nº 4 à Convenção Europeia dos Direitos Humanos, e será central no caso que veremos a seguir. Quarta, a proteção reforçada da criança, pois entre quem cruza há muitos menores desacompanhados, incidindo a Convenção sobre os Direitos da Criança de 1989 e o princípio do interesse superior. Frisar: nomear a fonte de cada proteção evita afirmações vagas.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Quarta lente. Se o Estado é soberano mas as pessoas têm direitos, o que acontece na fronteira quando esses dois planos colidem? É aqui que a teoria vira caso concreto de tribunal.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Este é o slide em que a aula ganha densidade jurídica. Apresentar o caso N.D. e N.T. c. Espanha, julgado pela Grande Câmara do Tribunal Europeu dos Direitos Humanos em 13 de fevereiro de 2020 (petições 8675/15 e 8697/15). Os requerentes, nacionais do Mali e da Costa do Marfim, foram devolvidos de imediato a Marrocos após escalarem a cerca de Melilla, sem qualquer procedimento individual. A Seção que julgou em 2017 reconhecera violação da proibição de expulsão coletiva; a Grande Câmara reverteu e concluiu pela não violação, sob o argumento de que os requerentes teriam tido acesso a vias legais de entrada que não utilizaram, de modo que a falta de exame individual decorreria da própria conduta. Registrar, com honestidade, que parte relevante da doutrina critica esse precedente como retrocesso. Conectar ao presente: em julho de 2026, o governo espanhol associou o aumento das travessias a uma decisão do Tribunal Supremo, do início do mês, que veda as devoluções em caliente no mar; esse ponto é apresentado tal como noticiado pela imprensa, não como fato judicial confirmado em detalhe. Deixar claro para os estudantes a distinção entre a jurisprudência consolidada de 2020 e a notícia recente de 2026.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Quinta e última lente. Ampliar o zoom: a crise não é apenas um problema interno de fronteira, mas um episódio de relações internacionais, com Estados, blocos e disputas geopolíticas em torno da mesma praia.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Fechar as lentes mostrando que Ceuta é também um episódio de relações internacionais. Apresentar os números como escala e consequência: mais de trinta e sete mil e quinhentas pessoas retornadas segundo o governo espanhol, dezenove mortes confirmadas, aumento superior a cento e sessenta e quatro por cento nas chegadas irregulares em 2026 frente a 2025, e a ameaça italiana de suspender Schengen com a Espanha (Euronews, Infobae). Trabalhar, com equilíbrio, o debate sobre instrumentalização dos fluxos migratórios como pressão diplomática, no triângulo Espanha, Marrocos e Argélia, com o Saara Ocidental ao fundo; sublinhar que os governos negam o vínculo e que se trata de leitura em disputa, não de fato provado (The Conversation, Infobae). Introduzir, em nível apenas introdutório, as noções de responsabilidade internacional do Estado e de solidariedade, e mostrar como o Direito da integração europeia liga a fronteira de Ceuta a todo o espaço Schengen.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Momento de síntese e de fechamento narrativo. Voltar à imagem inicial da praia e mostrar que, com as cinco lentes montadas, os estudantes já conseguem lê-la juridicamente: veem o Estado e sua soberania, as fontes que incidem, a pessoa como titular de direitos, as proteções que a acompanham, os limites do poder estatal e a teia de relações interestatais. Oferecer uma definição operacional de Direito Internacional e enunciar sua tensão central, entre soberania e dignidade, como fio que estruturará todo o curso. É legítimo, aqui, deixar a definição em aberto para discussão, sem impor uma única resposta.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Organizar o que foi visto nos grandes ramos do Direito Internacional, mostrando que um único caso os atravessa: Direito Internacional Público, Direito Internacional dos Direitos Humanos, Direito Internacional dos Refugiados e Direito da Integração. Em seguida, fazer a ponte com o ordenamento brasileiro, útil para situar o estudante: a Constituição de 1988 adota a prevalência dos direitos humanos como princípio das relações internacionais (art. 4º); a não devolução e o estatuto de refugiado estão na Lei nº 9.474/1997; a Lei nº 13.445/2017, Lei de Migração, assegura direitos às pessoas migrantes; e, no plano regional, aplica-se o sistema interamericano, fundado na Convenção Americana sobre Direitos Humanos de 1969. Todos os diplomas são reais e podem ser conferidos; não atribuir a eles conteúdos que não possuem.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Abrir o debate com a turma. As quatro provocações condensam as tensões trabalhadas na aula e não têm resposta única; a intenção é estimular argumentação jurídica fundamentada, não conduzir a uma conclusão predeterminada. Sugestão de condução: dividir a turma por perguntas, pedir que cada grupo indique quais normas e princípios vistos na aula sustentam sua posição, e confrontar com o precedente N.D. e N.T. Reforçar a exigência de rigor: as opiniões devem apoiar-se em fontes, não em impressões.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de referências para conferência e aprofundamento. Reforçar a nota metodológica: os fatos da crise de Ceuta foram apurados em fontes de imprensa de 30 e 31 de julho de 2026 e podem evoluir; as normas e a jurisprudência devem ser sempre verificadas em suas fontes oficiais (textos dos tratados, base de dados HUDOC do Tribunal Europeu, legislação brasileira). Esse cuidado é parte da formação: no Direito Internacional, como em todo o Direito, não se afirma norma, doutrina ou jurisprudência sem indicar a fonte.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Contar a cena com calma, deixando-a visual. O objetivo pedagógico é ancorar toda a teoria em uma imagem concreta e humana: pessoas reais, com boias de praia compradas na medina, arriscando a vida em poucos metros de água. Números confirmados pela imprensa em 30 e 31 de julho de 2026: as autoridades locais estimaram cerca de sessenta mil travessias irregulares desde a madrugada de quinta-feira; ao menos dezenove pessoas morreram. Entre quem cruza há sobretudo jovens marroquinos, mas também famílias com bebês, idosos e pessoas com mobilidade reduzida. Fechar com a pergunta que abre a aula: o que o Direito Internacional tem a dizer sobre esta cena?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Apresentar o roteiro como um mapa da narrativa. Cada lente é uma pergunta que a própria cena de Ceuta faz emergir e cuja resposta introduz um bloco fundamental da disciplina. É útil dizer aos estudantes que, ao final, voltaremos à praia e a leremos de novo, agora com todas as cinco lentes montadas. Reforçar a ideia central da aula: um único caso concreto toca, simultaneamente, o Estado, as fontes, os sujeitos, a proteção da pessoa e as relações interestatais.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Transição para a primeira lente. A pergunta ingênua da criança, de quem é aquela praia, é, na verdade, a pergunta fundadora do Direito Internacional Público: como o mundo se organiza em Estados soberanos com territórios delimitados.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Desenvolver o conceito de Estado a partir dos seus elementos clássicos (território, população, governo soberano). Explicar que a soberania territorial é o alicerce da ordem internacional, mas que ela convive com limites impostos por normas internacionais, ponto que retomaremos nas lentes 3 e 4. Usar Ceuta como ilustração viva: é território espanhol situado no continente africano, historicamente reivindicado por Marrocos, e sua condição fronteiriça é materializada por uma barreira construída em 1993 e majoritariamente financiada pela União Europeia (Infobae). Registrar que, na crise de julho de 2026, a soberania espanhola sobre a cidade foi objeto de contestação diplomática pública (The Conversation). Evitar juízos de valor: o objetivo é mostrar como o conceito jurídico de soberania se manifesta concretamente.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Segunda lente. Se há regras incidindo sobre aquela praia, de onde elas vêm? Introduzir o problema das fontes do Direito Internacional, tradicionalmente sistematizadas no art. 38 do Estatuto da Corte Internacional de Justiça.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Explicar que o Direito Internacional não tem um legislador central; suas normas nascem de fontes próprias, sistematizadas no art. 38 do Estatuto da Corte Internacional de Justiça: tratados, costume e princípios gerais de direito, tendo como meios auxiliares a jurisprudência e a doutrina. Ancorar cada fonte em Ceuta. Tratados: acordos bilaterais de readmissão entre Espanha e Marrocos e o próprio arcabouço de Schengen na União Europeia. Costume: o núcleo do princípio da não devolução, que veremos na lente 3, é reconhecido também como costume internacional. Princípios gerais: boa-fé e dignidade. A mensagem central é a da sobreposição de fontes: sobre uma única praia incidem, simultaneamente, tratados, direito da União, convenções de direitos humanos e decisões judiciais internacionais. Não inventar dispositivos: manter as referências nos instrumentos citados.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Terceira lente, o coração humano da aula. Deslocar o olhar do Estado para a pessoa que está na água. Historicamente, o Direito Internacional regulava apenas relações entre Estados; ao longo do século XX, a pessoa humana passou a ser também titular de direitos no plano internacional. Esta lente terá dois momentos: primeiro, quem é essa pessoa; depois, o que a protege.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Explicar a passagem histórica de um Direito Internacional estritamente interestatal para um Direito Internacional que também protege a pessoa humana, marco do Direito Internacional dos Direitos Humanos e do Direito Internacional dos Refugiados. Trabalhar cuidadosamente a distinção entre migrante em sentido amplo e refugiado: o refugiado é definido pela Convenção de Genebra de 1951 e pelo Protocolo de 1967 a partir do fundado temor de perseguição, e goza de proteção específica. O ponto crucial, que prepara o slide seguinte, é que um mesmo fluxo pode conter as duas situações e outras mais, razão pela qual o Direito exige exame individual, e não tratamento em bloco. Não emitir opinião pessoal sobre política migratória; apresentar as categorias jurídicas.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43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46920" y="4160520"/>
            <a:ext cx="3108960" cy="3108960"/>
          </a:xfrm>
          <a:prstGeom prst="ellipse">
            <a:avLst/>
          </a:prstGeom>
          <a:solidFill>
            <a:srgbClr val="6D2E46"/>
          </a:solidFill>
          <a:ln/>
        </p:spPr>
      </p:sp>
      <p:sp>
        <p:nvSpPr>
          <p:cNvPr id="3" name="Shape 1"/>
          <p:cNvSpPr/>
          <p:nvPr/>
        </p:nvSpPr>
        <p:spPr>
          <a:xfrm>
            <a:off x="10378440" y="4892040"/>
            <a:ext cx="1645920" cy="1645920"/>
          </a:xfrm>
          <a:prstGeom prst="ellipse">
            <a:avLst/>
          </a:prstGeom>
          <a:solidFill>
            <a:srgbClr val="43172A"/>
          </a:solidFill>
          <a:ln/>
        </p:spPr>
      </p:sp>
      <p:sp>
        <p:nvSpPr>
          <p:cNvPr id="4" name="Text 2"/>
          <p:cNvSpPr/>
          <p:nvPr/>
        </p:nvSpPr>
        <p:spPr>
          <a:xfrm>
            <a:off x="566928" y="1417320"/>
            <a:ext cx="110550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spc="300" kern="0" dirty="0">
                <a:solidFill>
                  <a:srgbClr val="B084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AULA DE INTRODUÇÃO AO DIREITO INTERNACIONAL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566928" y="1874520"/>
            <a:ext cx="104241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200" b="1" dirty="0">
                <a:solidFill>
                  <a:srgbClr val="F4ED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Uma praia entre dois mundos</a:t>
            </a:r>
            <a:endParaRPr lang="en-US" sz="5200" dirty="0"/>
          </a:p>
        </p:txBody>
      </p:sp>
      <p:sp>
        <p:nvSpPr>
          <p:cNvPr id="6" name="Text 4"/>
          <p:cNvSpPr/>
          <p:nvPr/>
        </p:nvSpPr>
        <p:spPr>
          <a:xfrm>
            <a:off x="566928" y="3429000"/>
            <a:ext cx="95097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900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caso de Ceuta e a entrada massiva de migrantes, em julho de 2026, como porta de entrada para o Direito Internacional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566928" y="58978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i="1" dirty="0">
                <a:solidFill>
                  <a:srgbClr val="C9A9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Profa. Dra. Fernanda Karoline Oliveira Calixto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02920"/>
            <a:ext cx="110550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spc="300" kern="0" dirty="0">
                <a:solidFill>
                  <a:srgbClr val="B084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LENTE 3 · CONTINUAÇÃO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66928" y="822960"/>
            <a:ext cx="1105509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 que protege quem atravessa?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66928" y="1737360"/>
            <a:ext cx="11055096" cy="1024128"/>
          </a:xfrm>
          <a:prstGeom prst="roundRect">
            <a:avLst>
              <a:gd name="adj" fmla="val 8036"/>
            </a:avLst>
          </a:prstGeom>
          <a:solidFill>
            <a:srgbClr val="F4EDE4"/>
          </a:solidFill>
          <a:ln/>
          <a:effectLst>
            <a:outerShdw sx="100000" sy="100000" kx="0" ky="0" algn="bl" rotWithShape="0" blurRad="101600" dist="38100" dir="5400000">
              <a:srgbClr val="8A6D5A">
                <a:alpha val="2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04672" y="1997964"/>
            <a:ext cx="502920" cy="502920"/>
          </a:xfrm>
          <a:prstGeom prst="ellipse">
            <a:avLst/>
          </a:prstGeom>
          <a:solidFill>
            <a:srgbClr val="6D2E46"/>
          </a:solidFill>
          <a:ln/>
        </p:spPr>
      </p:sp>
      <p:sp>
        <p:nvSpPr>
          <p:cNvPr id="6" name="Text 4"/>
          <p:cNvSpPr/>
          <p:nvPr/>
        </p:nvSpPr>
        <p:spPr>
          <a:xfrm>
            <a:off x="804672" y="1997964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4ED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1527048" y="1865376"/>
            <a:ext cx="98206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50" b="1" dirty="0">
                <a:solidFill>
                  <a:srgbClr val="6D2E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 devolução (non-refoulement)  </a:t>
            </a:r>
            <a:pPr algn="l" indent="0" marL="0">
              <a:buNone/>
            </a:pPr>
            <a:r>
              <a:rPr lang="en-US" sz="1200" i="1" dirty="0">
                <a:solidFill>
                  <a:srgbClr val="B084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Convenção de 1951, art. 33.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1527048" y="2194560"/>
            <a:ext cx="982065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1300" dirty="0">
                <a:solidFill>
                  <a:srgbClr val="2B23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Vedação de devolver alguém a território onde sua vida ou liberdade corra risco.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566928" y="2871216"/>
            <a:ext cx="11055096" cy="1024128"/>
          </a:xfrm>
          <a:prstGeom prst="roundRect">
            <a:avLst>
              <a:gd name="adj" fmla="val 8036"/>
            </a:avLst>
          </a:prstGeom>
          <a:solidFill>
            <a:srgbClr val="F4EDE4"/>
          </a:solidFill>
          <a:ln/>
          <a:effectLst>
            <a:outerShdw sx="100000" sy="100000" kx="0" ky="0" algn="bl" rotWithShape="0" blurRad="101600" dist="38100" dir="5400000">
              <a:srgbClr val="8A6D5A">
                <a:alpha val="28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804672" y="3131820"/>
            <a:ext cx="502920" cy="502920"/>
          </a:xfrm>
          <a:prstGeom prst="ellipse">
            <a:avLst/>
          </a:prstGeom>
          <a:solidFill>
            <a:srgbClr val="6D2E46"/>
          </a:solidFill>
          <a:ln/>
        </p:spPr>
      </p:sp>
      <p:sp>
        <p:nvSpPr>
          <p:cNvPr id="11" name="Text 9"/>
          <p:cNvSpPr/>
          <p:nvPr/>
        </p:nvSpPr>
        <p:spPr>
          <a:xfrm>
            <a:off x="804672" y="31318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4ED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1527048" y="2999232"/>
            <a:ext cx="98206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50" b="1" dirty="0">
                <a:solidFill>
                  <a:srgbClr val="6D2E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Direito de buscar asilo  </a:t>
            </a:r>
            <a:pPr algn="l" indent="0" marL="0">
              <a:buNone/>
            </a:pPr>
            <a:r>
              <a:rPr lang="en-US" sz="1200" i="1" dirty="0">
                <a:solidFill>
                  <a:srgbClr val="B084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Declaração Universal dos Direitos Humanos, 1948, art. 14.</a:t>
            </a:r>
            <a:endParaRPr lang="en-US" sz="1550" dirty="0"/>
          </a:p>
        </p:txBody>
      </p:sp>
      <p:sp>
        <p:nvSpPr>
          <p:cNvPr id="13" name="Text 11"/>
          <p:cNvSpPr/>
          <p:nvPr/>
        </p:nvSpPr>
        <p:spPr>
          <a:xfrm>
            <a:off x="1527048" y="3328416"/>
            <a:ext cx="982065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1300" dirty="0">
                <a:solidFill>
                  <a:srgbClr val="2B23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 pessoa tem o direito de procurar e de gozar asilo em outros países.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566928" y="4005072"/>
            <a:ext cx="11055096" cy="1024128"/>
          </a:xfrm>
          <a:prstGeom prst="roundRect">
            <a:avLst>
              <a:gd name="adj" fmla="val 8036"/>
            </a:avLst>
          </a:prstGeom>
          <a:solidFill>
            <a:srgbClr val="F4EDE4"/>
          </a:solidFill>
          <a:ln/>
          <a:effectLst>
            <a:outerShdw sx="100000" sy="100000" kx="0" ky="0" algn="bl" rotWithShape="0" blurRad="101600" dist="38100" dir="5400000">
              <a:srgbClr val="8A6D5A">
                <a:alpha val="28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804672" y="4265676"/>
            <a:ext cx="502920" cy="502920"/>
          </a:xfrm>
          <a:prstGeom prst="ellipse">
            <a:avLst/>
          </a:prstGeom>
          <a:solidFill>
            <a:srgbClr val="6D2E46"/>
          </a:solidFill>
          <a:ln/>
        </p:spPr>
      </p:sp>
      <p:sp>
        <p:nvSpPr>
          <p:cNvPr id="16" name="Text 14"/>
          <p:cNvSpPr/>
          <p:nvPr/>
        </p:nvSpPr>
        <p:spPr>
          <a:xfrm>
            <a:off x="804672" y="4265676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4ED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1527048" y="4133088"/>
            <a:ext cx="98206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50" b="1" dirty="0">
                <a:solidFill>
                  <a:srgbClr val="6D2E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Proibição de expulsão coletiva  </a:t>
            </a:r>
            <a:pPr algn="l" indent="0" marL="0">
              <a:buNone/>
            </a:pPr>
            <a:r>
              <a:rPr lang="en-US" sz="1200" i="1" dirty="0">
                <a:solidFill>
                  <a:srgbClr val="B084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Sistema europeu: Protocolo nº 4 à CEDH, art. 4.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1527048" y="4462272"/>
            <a:ext cx="982065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1300" dirty="0">
                <a:solidFill>
                  <a:srgbClr val="2B23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 pessoa tem direito a exame individual da sua situação; proíbe-se a expulsão em bloco.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566928" y="5138928"/>
            <a:ext cx="11055096" cy="1024128"/>
          </a:xfrm>
          <a:prstGeom prst="roundRect">
            <a:avLst>
              <a:gd name="adj" fmla="val 8036"/>
            </a:avLst>
          </a:prstGeom>
          <a:solidFill>
            <a:srgbClr val="F4EDE4"/>
          </a:solidFill>
          <a:ln/>
          <a:effectLst>
            <a:outerShdw sx="100000" sy="100000" kx="0" ky="0" algn="bl" rotWithShape="0" blurRad="101600" dist="38100" dir="5400000">
              <a:srgbClr val="8A6D5A">
                <a:alpha val="28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804672" y="5399532"/>
            <a:ext cx="502920" cy="502920"/>
          </a:xfrm>
          <a:prstGeom prst="ellipse">
            <a:avLst/>
          </a:prstGeom>
          <a:solidFill>
            <a:srgbClr val="6D2E46"/>
          </a:solidFill>
          <a:ln/>
        </p:spPr>
      </p:sp>
      <p:sp>
        <p:nvSpPr>
          <p:cNvPr id="21" name="Text 19"/>
          <p:cNvSpPr/>
          <p:nvPr/>
        </p:nvSpPr>
        <p:spPr>
          <a:xfrm>
            <a:off x="804672" y="539953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4ED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1527048" y="5266944"/>
            <a:ext cx="98206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50" b="1" dirty="0">
                <a:solidFill>
                  <a:srgbClr val="6D2E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Proteção reforçada da criança  </a:t>
            </a:r>
            <a:pPr algn="l" indent="0" marL="0">
              <a:buNone/>
            </a:pPr>
            <a:r>
              <a:rPr lang="en-US" sz="1200" i="1" dirty="0">
                <a:solidFill>
                  <a:srgbClr val="B084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Convenção sobre os Direitos da Criança, 1989.</a:t>
            </a:r>
            <a:endParaRPr lang="en-US" sz="1550" dirty="0"/>
          </a:p>
        </p:txBody>
      </p:sp>
      <p:sp>
        <p:nvSpPr>
          <p:cNvPr id="23" name="Text 21"/>
          <p:cNvSpPr/>
          <p:nvPr/>
        </p:nvSpPr>
        <p:spPr>
          <a:xfrm>
            <a:off x="1527048" y="5596128"/>
            <a:ext cx="982065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3000"/>
              </a:lnSpc>
              <a:buNone/>
            </a:pPr>
            <a:r>
              <a:rPr lang="en-US" sz="1300" dirty="0">
                <a:solidFill>
                  <a:srgbClr val="2B23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Entre quem cruza há menores, muitos desacompanhados; o interesse superior da criança prevalece.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566928" y="6419088"/>
            <a:ext cx="110550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i="1" dirty="0">
                <a:solidFill>
                  <a:srgbClr val="7A6C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Fonte: </a:t>
            </a:r>
            <a:pPr algn="l" indent="0" marL="0">
              <a:buNone/>
            </a:pPr>
            <a:r>
              <a:rPr lang="en-US" sz="900" i="1" dirty="0">
                <a:solidFill>
                  <a:srgbClr val="7A6C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Convenção de 1951; DUDH, 1948; Protocolo nº 4 à CEDH; Convenção sobre os Direitos da Criança, 1989.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43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2148840"/>
            <a:ext cx="1371600" cy="1371600"/>
          </a:xfrm>
          <a:prstGeom prst="ellipse">
            <a:avLst/>
          </a:prstGeom>
          <a:solidFill>
            <a:srgbClr val="6D2E46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2148840"/>
            <a:ext cx="1371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000" b="1" dirty="0">
                <a:solidFill>
                  <a:srgbClr val="B0843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6000" dirty="0"/>
          </a:p>
        </p:txBody>
      </p:sp>
      <p:sp>
        <p:nvSpPr>
          <p:cNvPr id="4" name="Text 2"/>
          <p:cNvSpPr/>
          <p:nvPr/>
        </p:nvSpPr>
        <p:spPr>
          <a:xfrm>
            <a:off x="2350008" y="2331720"/>
            <a:ext cx="110550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spc="300" kern="0" dirty="0">
                <a:solidFill>
                  <a:srgbClr val="B084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LENTE 4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2350008" y="2697480"/>
            <a:ext cx="88696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800" b="1" dirty="0">
                <a:solidFill>
                  <a:srgbClr val="F4ED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Até onde vai o poder do Estado?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2350008" y="3977640"/>
            <a:ext cx="8869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i="1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Controle de fronteira, devoluções e jurisprudência internacional</a:t>
            </a:r>
            <a:endParaRPr lang="en-US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02920"/>
            <a:ext cx="110550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spc="300" kern="0" dirty="0">
                <a:solidFill>
                  <a:srgbClr val="B084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LENTE 4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66928" y="822960"/>
            <a:ext cx="1105509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Devoluções e o caso N.D. e N.T. c. Espanha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737360"/>
            <a:ext cx="3471672" cy="4069080"/>
          </a:xfrm>
          <a:prstGeom prst="roundRect">
            <a:avLst>
              <a:gd name="adj" fmla="val 2371"/>
            </a:avLst>
          </a:prstGeom>
          <a:solidFill>
            <a:srgbClr val="F4EDE4"/>
          </a:solidFill>
          <a:ln/>
          <a:effectLst>
            <a:outerShdw sx="100000" sy="100000" kx="0" ky="0" algn="bl" rotWithShape="0" blurRad="101600" dist="38100" dir="5400000">
              <a:srgbClr val="8A6D5A">
                <a:alpha val="28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822960" y="1965960"/>
            <a:ext cx="29596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 caso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822960" y="2487168"/>
            <a:ext cx="2959608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2B23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N.D. e N.T. c. Espanha, Tribunal Europeu dos Direitos Humanos (Grande Câmara), 13 de fevereiro de 2020. Devoluções imediatas, chamadas devoluções em caliente, de migrantes que escalaram a cerca de Melilla e foram entregues a Marrocos sem procedimento individual.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358640" y="1737360"/>
            <a:ext cx="3471672" cy="4069080"/>
          </a:xfrm>
          <a:prstGeom prst="roundRect">
            <a:avLst>
              <a:gd name="adj" fmla="val 2371"/>
            </a:avLst>
          </a:prstGeom>
          <a:solidFill>
            <a:srgbClr val="F4EDE4"/>
          </a:solidFill>
          <a:ln/>
          <a:effectLst>
            <a:outerShdw sx="100000" sy="100000" kx="0" ky="0" algn="bl" rotWithShape="0" blurRad="101600" dist="38100" dir="5400000">
              <a:srgbClr val="8A6D5A">
                <a:alpha val="28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4614672" y="1965960"/>
            <a:ext cx="29596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decisão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4614672" y="2487168"/>
            <a:ext cx="2959608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2B23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Grande Câmara reverteu a decisão de 2017 e concluiu não haver violação da proibição de expulsão coletiva, por entender que os requerentes dispunham de vias legais de entrada que não utilizaram. A ausência de exame individual decorreria, segundo a Corte, da própria conduta deles.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8150352" y="1737360"/>
            <a:ext cx="3471672" cy="4069080"/>
          </a:xfrm>
          <a:prstGeom prst="roundRect">
            <a:avLst>
              <a:gd name="adj" fmla="val 2371"/>
            </a:avLst>
          </a:prstGeom>
          <a:solidFill>
            <a:srgbClr val="F4EDE4"/>
          </a:solidFill>
          <a:ln/>
          <a:effectLst>
            <a:outerShdw sx="100000" sy="100000" kx="0" ky="0" algn="bl" rotWithShape="0" blurRad="101600" dist="38100" dir="5400000">
              <a:srgbClr val="8A6D5A">
                <a:alpha val="28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8406384" y="1965960"/>
            <a:ext cx="29596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tensão hoje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8406384" y="2487168"/>
            <a:ext cx="2959608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2B23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 da doutrina critica o precedente como enfraquecimento das garantias. Em julho de 2026, o governo espanhol atribuiu o efeito chamada a uma decisão do Tribunal Supremo, do início do mês, que veda devoluções em caliente no mar.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66928" y="6419088"/>
            <a:ext cx="110550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i="1" dirty="0">
                <a:solidFill>
                  <a:srgbClr val="7A6C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Fonte: </a:t>
            </a:r>
            <a:pPr algn="l" indent="0" marL="0">
              <a:buNone/>
            </a:pPr>
            <a:r>
              <a:rPr lang="en-US" sz="900" i="1" dirty="0">
                <a:solidFill>
                  <a:srgbClr val="7A6C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TEDH, N.D. e N.T. c. Espanha, petições 8675/15 e 8697/15, 2020; imprensa, jul. 2026.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43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2148840"/>
            <a:ext cx="1371600" cy="1371600"/>
          </a:xfrm>
          <a:prstGeom prst="ellipse">
            <a:avLst/>
          </a:prstGeom>
          <a:solidFill>
            <a:srgbClr val="6D2E46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2148840"/>
            <a:ext cx="1371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000" b="1" dirty="0">
                <a:solidFill>
                  <a:srgbClr val="B0843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6000" dirty="0"/>
          </a:p>
        </p:txBody>
      </p:sp>
      <p:sp>
        <p:nvSpPr>
          <p:cNvPr id="4" name="Text 2"/>
          <p:cNvSpPr/>
          <p:nvPr/>
        </p:nvSpPr>
        <p:spPr>
          <a:xfrm>
            <a:off x="2350008" y="2331720"/>
            <a:ext cx="110550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spc="300" kern="0" dirty="0">
                <a:solidFill>
                  <a:srgbClr val="B084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LENTE 5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2350008" y="2697480"/>
            <a:ext cx="88696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800" b="1" dirty="0">
                <a:solidFill>
                  <a:srgbClr val="F4ED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Migração como instrumento?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2350008" y="3977640"/>
            <a:ext cx="8869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i="1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Relações entre Estados, integração regional e responsabilidade</a:t>
            </a:r>
            <a:endParaRPr lang="en-US" sz="1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02920"/>
            <a:ext cx="110550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spc="300" kern="0" dirty="0">
                <a:solidFill>
                  <a:srgbClr val="B084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LENTE 5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66928" y="822960"/>
            <a:ext cx="1105509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Relações entre Estados e responsabilidade internacional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66928" y="1627632"/>
            <a:ext cx="2558034" cy="1417320"/>
          </a:xfrm>
          <a:prstGeom prst="roundRect">
            <a:avLst>
              <a:gd name="adj" fmla="val 5806"/>
            </a:avLst>
          </a:prstGeom>
          <a:solidFill>
            <a:srgbClr val="6D2E46"/>
          </a:solidFill>
          <a:ln/>
          <a:effectLst>
            <a:outerShdw sx="100000" sy="100000" kx="0" ky="0" algn="bl" rotWithShape="0" blurRad="101600" dist="38100" dir="5400000">
              <a:srgbClr val="8A6D5A">
                <a:alpha val="28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658368" y="1737360"/>
            <a:ext cx="237515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B0843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+ 37 500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694944" y="2286000"/>
            <a:ext cx="23020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98000"/>
              </a:lnSpc>
              <a:buNone/>
            </a:pPr>
            <a:r>
              <a:rPr lang="en-US" sz="1050" dirty="0">
                <a:solidFill>
                  <a:srgbClr val="F4ED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pessoas retornadas a Marrocos, segundo o governo espanhol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3399282" y="1627632"/>
            <a:ext cx="2558034" cy="1417320"/>
          </a:xfrm>
          <a:prstGeom prst="roundRect">
            <a:avLst>
              <a:gd name="adj" fmla="val 5806"/>
            </a:avLst>
          </a:prstGeom>
          <a:solidFill>
            <a:srgbClr val="6D2E46"/>
          </a:solidFill>
          <a:ln/>
          <a:effectLst>
            <a:outerShdw sx="100000" sy="100000" kx="0" ky="0" algn="bl" rotWithShape="0" blurRad="101600" dist="38100" dir="5400000">
              <a:srgbClr val="8A6D5A">
                <a:alpha val="28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3490722" y="1737360"/>
            <a:ext cx="237515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B0843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19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3527298" y="2286000"/>
            <a:ext cx="23020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98000"/>
              </a:lnSpc>
              <a:buNone/>
            </a:pPr>
            <a:r>
              <a:rPr lang="en-US" sz="1050" dirty="0">
                <a:solidFill>
                  <a:srgbClr val="F4ED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mortes confirmadas na travessia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231636" y="1627632"/>
            <a:ext cx="2558034" cy="1417320"/>
          </a:xfrm>
          <a:prstGeom prst="roundRect">
            <a:avLst>
              <a:gd name="adj" fmla="val 5806"/>
            </a:avLst>
          </a:prstGeom>
          <a:solidFill>
            <a:srgbClr val="6D2E46"/>
          </a:solidFill>
          <a:ln/>
          <a:effectLst>
            <a:outerShdw sx="100000" sy="100000" kx="0" ky="0" algn="bl" rotWithShape="0" blurRad="101600" dist="38100" dir="5400000">
              <a:srgbClr val="8A6D5A">
                <a:alpha val="28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6323076" y="1737360"/>
            <a:ext cx="237515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B0843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+ 164%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6359652" y="2286000"/>
            <a:ext cx="23020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98000"/>
              </a:lnSpc>
              <a:buNone/>
            </a:pPr>
            <a:r>
              <a:rPr lang="en-US" sz="1050" dirty="0">
                <a:solidFill>
                  <a:srgbClr val="F4ED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aumento das chegadas irregulares em 2026 frente a 2025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9063990" y="1627632"/>
            <a:ext cx="2558034" cy="1417320"/>
          </a:xfrm>
          <a:prstGeom prst="roundRect">
            <a:avLst>
              <a:gd name="adj" fmla="val 5806"/>
            </a:avLst>
          </a:prstGeom>
          <a:solidFill>
            <a:srgbClr val="6D2E46"/>
          </a:solidFill>
          <a:ln/>
          <a:effectLst>
            <a:outerShdw sx="100000" sy="100000" kx="0" ky="0" algn="bl" rotWithShape="0" blurRad="101600" dist="38100" dir="5400000">
              <a:srgbClr val="8A6D5A">
                <a:alpha val="28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9155430" y="1737360"/>
            <a:ext cx="237515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B0843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Schengen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9192006" y="2286000"/>
            <a:ext cx="230200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98000"/>
              </a:lnSpc>
              <a:buNone/>
            </a:pPr>
            <a:r>
              <a:rPr lang="en-US" sz="1050" dirty="0">
                <a:solidFill>
                  <a:srgbClr val="F4ED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cuja suspensão com a Espanha chegou a ser ameaçada pela Itália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566928" y="3337560"/>
            <a:ext cx="11055096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450" b="1" dirty="0">
                <a:solidFill>
                  <a:srgbClr val="6D2E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Instrumentalização dos fluxos. </a:t>
            </a:r>
            <a:pPr algn="l" indent="0" marL="0">
              <a:lnSpc>
                <a:spcPct val="112000"/>
              </a:lnSpc>
              <a:spcAft>
                <a:spcPts val="900"/>
              </a:spcAft>
              <a:buNone/>
            </a:pPr>
            <a:r>
              <a:rPr lang="en-US" sz="1450" dirty="0">
                <a:solidFill>
                  <a:srgbClr val="2B23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Discute-se se a migração é usada como pressão diplomática, no triângulo Espanha, Marrocos e Argélia, com pano de fundo do Saara Ocidental. Os governos negam vínculo; analistas divergem.</a:t>
            </a:r>
            <a:endParaRPr lang="en-US" sz="1450" dirty="0"/>
          </a:p>
          <a:p>
            <a:pPr algn="l" indent="0" marL="0">
              <a:lnSpc>
                <a:spcPct val="112000"/>
              </a:lnSpc>
              <a:buNone/>
            </a:pPr>
            <a:r>
              <a:rPr lang="en-US" sz="1450" b="1" dirty="0">
                <a:solidFill>
                  <a:srgbClr val="6D2E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Efeitos regionais. </a:t>
            </a:r>
            <a:pPr algn="l" indent="0" marL="0">
              <a:lnSpc>
                <a:spcPct val="112000"/>
              </a:lnSpc>
              <a:spcAft>
                <a:spcPts val="900"/>
              </a:spcAft>
              <a:buNone/>
            </a:pPr>
            <a:r>
              <a:rPr lang="en-US" sz="1450" dirty="0">
                <a:solidFill>
                  <a:srgbClr val="2B23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reação de outros Estados da União Europeia mostra a dimensão do Direito da integração: o controle de uma fronteira externa afeta todo o espaço comum.</a:t>
            </a:r>
            <a:endParaRPr lang="en-US" sz="1450" dirty="0"/>
          </a:p>
          <a:p>
            <a:pPr algn="l" indent="0" marL="0">
              <a:lnSpc>
                <a:spcPct val="112000"/>
              </a:lnSpc>
              <a:buNone/>
            </a:pPr>
            <a:r>
              <a:rPr lang="en-US" sz="1450" b="1" dirty="0">
                <a:solidFill>
                  <a:srgbClr val="6D2E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Ao fundo. </a:t>
            </a:r>
            <a:pPr algn="l" indent="0" marL="0">
              <a:lnSpc>
                <a:spcPct val="112000"/>
              </a:lnSpc>
              <a:buNone/>
            </a:pPr>
            <a:r>
              <a:rPr lang="en-US" sz="1450" dirty="0">
                <a:solidFill>
                  <a:srgbClr val="2B23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Emergem temas de responsabilidade internacional do Estado e de solidariedade entre Estados diante de fluxos que nenhum país enfrenta sozinho.</a:t>
            </a:r>
            <a:endParaRPr lang="en-US" sz="1450" dirty="0"/>
          </a:p>
        </p:txBody>
      </p:sp>
      <p:sp>
        <p:nvSpPr>
          <p:cNvPr id="17" name="Text 15"/>
          <p:cNvSpPr/>
          <p:nvPr/>
        </p:nvSpPr>
        <p:spPr>
          <a:xfrm>
            <a:off x="566928" y="6419088"/>
            <a:ext cx="110550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i="1" dirty="0">
                <a:solidFill>
                  <a:srgbClr val="7A6C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Fonte: </a:t>
            </a:r>
            <a:pPr algn="l" indent="0" marL="0">
              <a:buNone/>
            </a:pPr>
            <a:r>
              <a:rPr lang="en-US" sz="900" i="1" dirty="0">
                <a:solidFill>
                  <a:srgbClr val="7A6C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Euronews, Infobae e The Conversation, jul. 2026.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43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685800"/>
            <a:ext cx="110550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spc="300" kern="0" dirty="0">
                <a:solidFill>
                  <a:srgbClr val="B084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RETORNO À PRAIA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66928" y="1051560"/>
            <a:ext cx="10789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F4ED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Agora sabemos ler a cena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566928" y="2148840"/>
            <a:ext cx="11055096" cy="1600200"/>
          </a:xfrm>
          <a:prstGeom prst="roundRect">
            <a:avLst>
              <a:gd name="adj" fmla="val 5143"/>
            </a:avLst>
          </a:prstGeom>
          <a:solidFill>
            <a:srgbClr val="6D2E46"/>
          </a:solidFill>
          <a:ln/>
          <a:effectLst>
            <a:outerShdw sx="100000" sy="100000" kx="0" ky="0" algn="bl" rotWithShape="0" blurRad="101600" dist="38100" dir="5400000">
              <a:srgbClr val="8A6D5A">
                <a:alpha val="28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886968" y="2331720"/>
            <a:ext cx="10415016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600" b="1" dirty="0">
                <a:solidFill>
                  <a:srgbClr val="B084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Direito Internacional  </a:t>
            </a:r>
            <a:pPr algn="l" indent="0" marL="0">
              <a:lnSpc>
                <a:spcPct val="112000"/>
              </a:lnSpc>
              <a:buNone/>
            </a:pPr>
            <a:r>
              <a:rPr lang="en-US" sz="1800" dirty="0">
                <a:solidFill>
                  <a:srgbClr val="F4ED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 o conjunto de normas e princípios que ordenam as relações entre os Estados e, cada vez mais, protegem a pessoa humana para além das fronteiras.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66928" y="4160520"/>
            <a:ext cx="11055096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800" dirty="0">
                <a:solidFill>
                  <a:srgbClr val="EAD9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Sua tensão central atravessa aquela praia: de um lado, a </a:t>
            </a:r>
            <a:pPr algn="l" indent="0" marL="0">
              <a:lnSpc>
                <a:spcPct val="120000"/>
              </a:lnSpc>
              <a:buNone/>
            </a:pPr>
            <a:r>
              <a:rPr lang="en-US" sz="1800" b="1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soberania</a:t>
            </a:r>
            <a:pPr algn="l" indent="0" marL="0">
              <a:lnSpc>
                <a:spcPct val="120000"/>
              </a:lnSpc>
              <a:buNone/>
            </a:pPr>
            <a:r>
              <a:rPr lang="en-US" sz="1800" dirty="0">
                <a:solidFill>
                  <a:srgbClr val="EAD9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dos Estados sobre o território; de outro, a </a:t>
            </a:r>
            <a:pPr algn="l" indent="0" marL="0">
              <a:lnSpc>
                <a:spcPct val="120000"/>
              </a:lnSpc>
              <a:buNone/>
            </a:pPr>
            <a:r>
              <a:rPr lang="en-US" sz="1800" b="1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dignidade</a:t>
            </a:r>
            <a:pPr algn="l" indent="0" marL="0">
              <a:lnSpc>
                <a:spcPct val="120000"/>
              </a:lnSpc>
              <a:buNone/>
            </a:pPr>
            <a:r>
              <a:rPr lang="en-US" sz="1800" dirty="0">
                <a:solidFill>
                  <a:srgbClr val="EAD9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da pessoa que atravessa. Ceuta é essa tensão tornada praia.</a:t>
            </a:r>
            <a:endParaRPr lang="en-US" sz="1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02920"/>
            <a:ext cx="110550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spc="300" kern="0" dirty="0">
                <a:solidFill>
                  <a:srgbClr val="B084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ONDE TUDO ISSO SE ORGANIZA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66928" y="822960"/>
            <a:ext cx="1105509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Um caso, muitos ramos do Direito Internacional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783080"/>
            <a:ext cx="5344668" cy="1371600"/>
          </a:xfrm>
          <a:prstGeom prst="roundRect">
            <a:avLst>
              <a:gd name="adj" fmla="val 6000"/>
            </a:avLst>
          </a:prstGeom>
          <a:solidFill>
            <a:srgbClr val="F4EDE4"/>
          </a:solidFill>
          <a:ln/>
          <a:effectLst>
            <a:outerShdw sx="100000" sy="100000" kx="0" ky="0" algn="bl" rotWithShape="0" blurRad="101600" dist="38100" dir="5400000">
              <a:srgbClr val="8A6D5A">
                <a:alpha val="2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04672" y="2203704"/>
            <a:ext cx="502920" cy="502920"/>
          </a:xfrm>
          <a:prstGeom prst="ellipse">
            <a:avLst/>
          </a:prstGeom>
          <a:solidFill>
            <a:srgbClr val="6D2E46"/>
          </a:solidFill>
          <a:ln/>
        </p:spPr>
      </p:sp>
      <p:sp>
        <p:nvSpPr>
          <p:cNvPr id="6" name="Text 4"/>
          <p:cNvSpPr/>
          <p:nvPr/>
        </p:nvSpPr>
        <p:spPr>
          <a:xfrm>
            <a:off x="804672" y="2203704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4ED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1527048" y="1965960"/>
            <a:ext cx="411022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5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Direito Internacional Público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1527048" y="2404872"/>
            <a:ext cx="411022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B23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Relações entre Estados, tratados, fronteiras e responsabilidade internacional.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277356" y="1783080"/>
            <a:ext cx="5344668" cy="1371600"/>
          </a:xfrm>
          <a:prstGeom prst="roundRect">
            <a:avLst>
              <a:gd name="adj" fmla="val 6000"/>
            </a:avLst>
          </a:prstGeom>
          <a:solidFill>
            <a:srgbClr val="F4EDE4"/>
          </a:solidFill>
          <a:ln/>
          <a:effectLst>
            <a:outerShdw sx="100000" sy="100000" kx="0" ky="0" algn="bl" rotWithShape="0" blurRad="101600" dist="38100" dir="5400000">
              <a:srgbClr val="8A6D5A">
                <a:alpha val="28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6515100" y="2203704"/>
            <a:ext cx="502920" cy="502920"/>
          </a:xfrm>
          <a:prstGeom prst="ellipse">
            <a:avLst/>
          </a:prstGeom>
          <a:solidFill>
            <a:srgbClr val="6D2E46"/>
          </a:solidFill>
          <a:ln/>
        </p:spPr>
      </p:sp>
      <p:sp>
        <p:nvSpPr>
          <p:cNvPr id="11" name="Text 9"/>
          <p:cNvSpPr/>
          <p:nvPr/>
        </p:nvSpPr>
        <p:spPr>
          <a:xfrm>
            <a:off x="6515100" y="2203704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4ED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7237476" y="1965960"/>
            <a:ext cx="411022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5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Direito Internacional dos Direitos Humanos</a:t>
            </a:r>
            <a:endParaRPr lang="en-US" sz="1550" dirty="0"/>
          </a:p>
        </p:txBody>
      </p:sp>
      <p:sp>
        <p:nvSpPr>
          <p:cNvPr id="13" name="Text 11"/>
          <p:cNvSpPr/>
          <p:nvPr/>
        </p:nvSpPr>
        <p:spPr>
          <a:xfrm>
            <a:off x="7237476" y="2404872"/>
            <a:ext cx="411022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B23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Proteção da pessoa para além das fronteiras; sistemas regionais de proteção.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566928" y="3355848"/>
            <a:ext cx="5344668" cy="1371600"/>
          </a:xfrm>
          <a:prstGeom prst="roundRect">
            <a:avLst>
              <a:gd name="adj" fmla="val 6000"/>
            </a:avLst>
          </a:prstGeom>
          <a:solidFill>
            <a:srgbClr val="F4EDE4"/>
          </a:solidFill>
          <a:ln/>
          <a:effectLst>
            <a:outerShdw sx="100000" sy="100000" kx="0" ky="0" algn="bl" rotWithShape="0" blurRad="101600" dist="38100" dir="5400000">
              <a:srgbClr val="8A6D5A">
                <a:alpha val="28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804672" y="3776472"/>
            <a:ext cx="502920" cy="502920"/>
          </a:xfrm>
          <a:prstGeom prst="ellipse">
            <a:avLst/>
          </a:prstGeom>
          <a:solidFill>
            <a:srgbClr val="6D2E46"/>
          </a:solidFill>
          <a:ln/>
        </p:spPr>
      </p:sp>
      <p:sp>
        <p:nvSpPr>
          <p:cNvPr id="16" name="Text 14"/>
          <p:cNvSpPr/>
          <p:nvPr/>
        </p:nvSpPr>
        <p:spPr>
          <a:xfrm>
            <a:off x="804672" y="377647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4ED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1527048" y="3538728"/>
            <a:ext cx="411022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5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Direito Internacional dos Refugiados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1527048" y="3977640"/>
            <a:ext cx="411022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B23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Estatuto de refugiado, asilo e o princípio da não devolução.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6277356" y="3355848"/>
            <a:ext cx="5344668" cy="1371600"/>
          </a:xfrm>
          <a:prstGeom prst="roundRect">
            <a:avLst>
              <a:gd name="adj" fmla="val 6000"/>
            </a:avLst>
          </a:prstGeom>
          <a:solidFill>
            <a:srgbClr val="F4EDE4"/>
          </a:solidFill>
          <a:ln/>
          <a:effectLst>
            <a:outerShdw sx="100000" sy="100000" kx="0" ky="0" algn="bl" rotWithShape="0" blurRad="101600" dist="38100" dir="5400000">
              <a:srgbClr val="8A6D5A">
                <a:alpha val="28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6515100" y="3776472"/>
            <a:ext cx="502920" cy="502920"/>
          </a:xfrm>
          <a:prstGeom prst="ellipse">
            <a:avLst/>
          </a:prstGeom>
          <a:solidFill>
            <a:srgbClr val="6D2E46"/>
          </a:solidFill>
          <a:ln/>
        </p:spPr>
      </p:sp>
      <p:sp>
        <p:nvSpPr>
          <p:cNvPr id="21" name="Text 19"/>
          <p:cNvSpPr/>
          <p:nvPr/>
        </p:nvSpPr>
        <p:spPr>
          <a:xfrm>
            <a:off x="6515100" y="377647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4ED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7237476" y="3538728"/>
            <a:ext cx="411022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5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Direito da Integração</a:t>
            </a:r>
            <a:endParaRPr lang="en-US" sz="1550" dirty="0"/>
          </a:p>
        </p:txBody>
      </p:sp>
      <p:sp>
        <p:nvSpPr>
          <p:cNvPr id="23" name="Text 21"/>
          <p:cNvSpPr/>
          <p:nvPr/>
        </p:nvSpPr>
        <p:spPr>
          <a:xfrm>
            <a:off x="7237476" y="3977640"/>
            <a:ext cx="411022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B23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Blocos regionais e fronteiras externas comuns, como o espaço Schengen.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566928" y="4892040"/>
            <a:ext cx="11055096" cy="1051560"/>
          </a:xfrm>
          <a:prstGeom prst="roundRect">
            <a:avLst>
              <a:gd name="adj" fmla="val 7826"/>
            </a:avLst>
          </a:prstGeom>
          <a:solidFill>
            <a:srgbClr val="6D2E46"/>
          </a:solidFill>
          <a:ln/>
          <a:effectLst>
            <a:outerShdw sx="100000" sy="100000" kx="0" ky="0" algn="bl" rotWithShape="0" blurRad="101600" dist="38100" dir="5400000">
              <a:srgbClr val="8A6D5A">
                <a:alpha val="28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886968" y="5029200"/>
            <a:ext cx="1041501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6000"/>
              </a:lnSpc>
              <a:buNone/>
            </a:pPr>
            <a:r>
              <a:rPr lang="en-US" sz="1280" b="1" dirty="0">
                <a:solidFill>
                  <a:srgbClr val="B084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Como isso chega ao Brasil.  </a:t>
            </a:r>
            <a:pPr algn="l" indent="0" marL="0">
              <a:lnSpc>
                <a:spcPct val="106000"/>
              </a:lnSpc>
              <a:buNone/>
            </a:pPr>
            <a:r>
              <a:rPr lang="en-US" sz="1280" dirty="0">
                <a:solidFill>
                  <a:srgbClr val="F4ED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Constituição de 1988 elege a prevalência dos direitos humanos como princípio das relações internacionais (art. 4º). A não devolução e o estatuto de refugiado estão positivados na Lei nº 9.474/1997, e a Lei nº 13.445/2017 (Lei de Migração) fixa direitos das pessoas migrantes. No plano regional, incide o sistema interamericano (Convenção Americana sobre Direitos Humanos, 1969).</a:t>
            </a:r>
            <a:endParaRPr lang="en-US" sz="1280" dirty="0"/>
          </a:p>
        </p:txBody>
      </p:sp>
      <p:sp>
        <p:nvSpPr>
          <p:cNvPr id="26" name="Text 24"/>
          <p:cNvSpPr/>
          <p:nvPr/>
        </p:nvSpPr>
        <p:spPr>
          <a:xfrm>
            <a:off x="566928" y="6419088"/>
            <a:ext cx="110550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i="1" dirty="0">
                <a:solidFill>
                  <a:srgbClr val="7A6C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Fonte: </a:t>
            </a:r>
            <a:pPr algn="l" indent="0" marL="0">
              <a:buNone/>
            </a:pPr>
            <a:r>
              <a:rPr lang="en-US" sz="900" i="1" dirty="0">
                <a:solidFill>
                  <a:srgbClr val="7A6C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CF/1988, art. 4º; Lei nº 9.474/1997; Lei nº 13.445/2017; CADH, 1969.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02920"/>
            <a:ext cx="110550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spc="300" kern="0" dirty="0">
                <a:solidFill>
                  <a:srgbClr val="B084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 PENSAR E DEBATER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66928" y="822960"/>
            <a:ext cx="1105509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Provocações para o debate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66928" y="1828800"/>
            <a:ext cx="5344668" cy="1920240"/>
          </a:xfrm>
          <a:prstGeom prst="roundRect">
            <a:avLst>
              <a:gd name="adj" fmla="val 4286"/>
            </a:avLst>
          </a:prstGeom>
          <a:solidFill>
            <a:srgbClr val="F4EDE4"/>
          </a:solidFill>
          <a:ln/>
          <a:effectLst>
            <a:outerShdw sx="100000" sy="100000" kx="0" ky="0" algn="bl" rotWithShape="0" blurRad="101600" dist="38100" dir="5400000">
              <a:srgbClr val="8A6D5A">
                <a:alpha val="2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22960" y="2084832"/>
            <a:ext cx="457200" cy="457200"/>
          </a:xfrm>
          <a:prstGeom prst="ellipse">
            <a:avLst/>
          </a:prstGeom>
          <a:solidFill>
            <a:srgbClr val="6D2E46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20848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4ED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841248" y="2697480"/>
            <a:ext cx="479602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2B23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Uma pessoa que cruza a fronteira de forma irregular perde, por isso, seus direitos? Onde termina o controle de fronteira e começa a proteção da pessoa?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277356" y="1828800"/>
            <a:ext cx="5344668" cy="1920240"/>
          </a:xfrm>
          <a:prstGeom prst="roundRect">
            <a:avLst>
              <a:gd name="adj" fmla="val 4286"/>
            </a:avLst>
          </a:prstGeom>
          <a:solidFill>
            <a:srgbClr val="F4EDE4"/>
          </a:solidFill>
          <a:ln/>
          <a:effectLst>
            <a:outerShdw sx="100000" sy="100000" kx="0" ky="0" algn="bl" rotWithShape="0" blurRad="101600" dist="38100" dir="5400000">
              <a:srgbClr val="8A6D5A">
                <a:alpha val="28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533388" y="2084832"/>
            <a:ext cx="457200" cy="457200"/>
          </a:xfrm>
          <a:prstGeom prst="ellipse">
            <a:avLst/>
          </a:prstGeom>
          <a:solidFill>
            <a:srgbClr val="6D2E46"/>
          </a:solidFill>
          <a:ln/>
        </p:spPr>
      </p:sp>
      <p:sp>
        <p:nvSpPr>
          <p:cNvPr id="10" name="Text 8"/>
          <p:cNvSpPr/>
          <p:nvPr/>
        </p:nvSpPr>
        <p:spPr>
          <a:xfrm>
            <a:off x="6533388" y="20848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4ED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6551676" y="2697480"/>
            <a:ext cx="479602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2B23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Há diferença jurídica relevante entre migrante e refugiado quando ambos arriscam a vida no mesmo mar?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566928" y="3977640"/>
            <a:ext cx="5344668" cy="1920240"/>
          </a:xfrm>
          <a:prstGeom prst="roundRect">
            <a:avLst>
              <a:gd name="adj" fmla="val 4286"/>
            </a:avLst>
          </a:prstGeom>
          <a:solidFill>
            <a:srgbClr val="F4EDE4"/>
          </a:solidFill>
          <a:ln/>
          <a:effectLst>
            <a:outerShdw sx="100000" sy="100000" kx="0" ky="0" algn="bl" rotWithShape="0" blurRad="101600" dist="38100" dir="5400000">
              <a:srgbClr val="8A6D5A">
                <a:alpha val="28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822960" y="4233672"/>
            <a:ext cx="457200" cy="457200"/>
          </a:xfrm>
          <a:prstGeom prst="ellipse">
            <a:avLst/>
          </a:prstGeom>
          <a:solidFill>
            <a:srgbClr val="6D2E46"/>
          </a:solidFill>
          <a:ln/>
        </p:spPr>
      </p:sp>
      <p:sp>
        <p:nvSpPr>
          <p:cNvPr id="14" name="Text 12"/>
          <p:cNvSpPr/>
          <p:nvPr/>
        </p:nvSpPr>
        <p:spPr>
          <a:xfrm>
            <a:off x="822960" y="423367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4ED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841248" y="4846320"/>
            <a:ext cx="479602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2B23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 Estado pode usar a migração como instrumento de pressão sobre outro? Que respostas o Direito Internacional oferece?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277356" y="3977640"/>
            <a:ext cx="5344668" cy="1920240"/>
          </a:xfrm>
          <a:prstGeom prst="roundRect">
            <a:avLst>
              <a:gd name="adj" fmla="val 4286"/>
            </a:avLst>
          </a:prstGeom>
          <a:solidFill>
            <a:srgbClr val="F4EDE4"/>
          </a:solidFill>
          <a:ln/>
          <a:effectLst>
            <a:outerShdw sx="100000" sy="100000" kx="0" ky="0" algn="bl" rotWithShape="0" blurRad="101600" dist="38100" dir="5400000">
              <a:srgbClr val="8A6D5A">
                <a:alpha val="28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6533388" y="4233672"/>
            <a:ext cx="457200" cy="457200"/>
          </a:xfrm>
          <a:prstGeom prst="ellipse">
            <a:avLst/>
          </a:prstGeom>
          <a:solidFill>
            <a:srgbClr val="6D2E46"/>
          </a:solidFill>
          <a:ln/>
        </p:spPr>
      </p:sp>
      <p:sp>
        <p:nvSpPr>
          <p:cNvPr id="18" name="Text 16"/>
          <p:cNvSpPr/>
          <p:nvPr/>
        </p:nvSpPr>
        <p:spPr>
          <a:xfrm>
            <a:off x="6533388" y="423367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4ED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6551676" y="4846320"/>
            <a:ext cx="479602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2B23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Como conciliar a soberania territorial com as obrigações internacionais de direitos humanos?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566928" y="6419088"/>
            <a:ext cx="110550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i="1" dirty="0">
                <a:solidFill>
                  <a:srgbClr val="7A6C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Fonte: </a:t>
            </a:r>
            <a:pPr algn="l" indent="0" marL="0">
              <a:buNone/>
            </a:pPr>
            <a:r>
              <a:rPr lang="en-US" sz="900" i="1" dirty="0">
                <a:solidFill>
                  <a:srgbClr val="7A6C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Questões abertas de discussão, sem resposta única.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02920"/>
            <a:ext cx="110550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spc="300" kern="0" dirty="0">
                <a:solidFill>
                  <a:srgbClr val="B084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 CONFERIR E APROFUNDAR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66928" y="822960"/>
            <a:ext cx="1105509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Referências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66928" y="1737360"/>
            <a:ext cx="5344668" cy="4160520"/>
          </a:xfrm>
          <a:prstGeom prst="roundRect">
            <a:avLst>
              <a:gd name="adj" fmla="val 1978"/>
            </a:avLst>
          </a:prstGeom>
          <a:solidFill>
            <a:srgbClr val="F4EDE4"/>
          </a:solidFill>
          <a:ln/>
          <a:effectLst>
            <a:outerShdw sx="100000" sy="100000" kx="0" ky="0" algn="bl" rotWithShape="0" blurRad="101600" dist="38100" dir="5400000">
              <a:srgbClr val="8A6D5A">
                <a:alpha val="28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841248" y="1965960"/>
            <a:ext cx="4796028" cy="3749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4000"/>
              </a:lnSpc>
              <a:spcAft>
                <a:spcPts val="600"/>
              </a:spcAft>
              <a:buNone/>
            </a:pPr>
            <a:r>
              <a:rPr lang="en-US" sz="1400" b="1" dirty="0">
                <a:solidFill>
                  <a:srgbClr val="6D2E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Normas e instrumentos</a:t>
            </a:r>
            <a:endParaRPr lang="en-US" sz="1250" dirty="0"/>
          </a:p>
          <a:p>
            <a:pPr algn="l" indent="0" marL="0">
              <a:lnSpc>
                <a:spcPct val="104000"/>
              </a:lnSpc>
              <a:spcAft>
                <a:spcPts val="500"/>
              </a:spcAft>
              <a:buNone/>
            </a:pPr>
            <a:r>
              <a:rPr lang="en-US" sz="1250" dirty="0">
                <a:solidFill>
                  <a:srgbClr val="2B23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ONU. Carta das Nações Unidas. São Francisco, 1945.</a:t>
            </a:r>
            <a:endParaRPr lang="en-US" sz="1250" dirty="0"/>
          </a:p>
          <a:p>
            <a:pPr algn="l" indent="0" marL="0">
              <a:lnSpc>
                <a:spcPct val="104000"/>
              </a:lnSpc>
              <a:spcAft>
                <a:spcPts val="500"/>
              </a:spcAft>
              <a:buNone/>
            </a:pPr>
            <a:r>
              <a:rPr lang="en-US" sz="1250" dirty="0">
                <a:solidFill>
                  <a:srgbClr val="2B23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ONU. Estatuto da Corte Internacional de Justiça, art. 38. 1945.</a:t>
            </a:r>
            <a:endParaRPr lang="en-US" sz="1250" dirty="0"/>
          </a:p>
          <a:p>
            <a:pPr algn="l" indent="0" marL="0">
              <a:lnSpc>
                <a:spcPct val="104000"/>
              </a:lnSpc>
              <a:spcAft>
                <a:spcPts val="500"/>
              </a:spcAft>
              <a:buNone/>
            </a:pPr>
            <a:r>
              <a:rPr lang="en-US" sz="1250" dirty="0">
                <a:solidFill>
                  <a:srgbClr val="2B23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ONU. Declaração Universal dos Direitos Humanos, art. 14. 1948.</a:t>
            </a:r>
            <a:endParaRPr lang="en-US" sz="1250" dirty="0"/>
          </a:p>
          <a:p>
            <a:pPr algn="l" indent="0" marL="0">
              <a:lnSpc>
                <a:spcPct val="104000"/>
              </a:lnSpc>
              <a:spcAft>
                <a:spcPts val="500"/>
              </a:spcAft>
              <a:buNone/>
            </a:pPr>
            <a:r>
              <a:rPr lang="en-US" sz="1250" dirty="0">
                <a:solidFill>
                  <a:srgbClr val="2B23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ONU. Convenção relativa ao Estatuto dos Refugiados. Genebra, 1951; Protocolo de 1967.</a:t>
            </a:r>
            <a:endParaRPr lang="en-US" sz="1250" dirty="0"/>
          </a:p>
          <a:p>
            <a:pPr algn="l" indent="0" marL="0">
              <a:lnSpc>
                <a:spcPct val="104000"/>
              </a:lnSpc>
              <a:spcAft>
                <a:spcPts val="500"/>
              </a:spcAft>
              <a:buNone/>
            </a:pPr>
            <a:r>
              <a:rPr lang="en-US" sz="1250" dirty="0">
                <a:solidFill>
                  <a:srgbClr val="2B23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ONU. Convenção de Viena sobre o Direito dos Tratados. 1969.</a:t>
            </a:r>
            <a:endParaRPr lang="en-US" sz="1250" dirty="0"/>
          </a:p>
          <a:p>
            <a:pPr algn="l" indent="0" marL="0">
              <a:lnSpc>
                <a:spcPct val="104000"/>
              </a:lnSpc>
              <a:spcAft>
                <a:spcPts val="500"/>
              </a:spcAft>
              <a:buNone/>
            </a:pPr>
            <a:r>
              <a:rPr lang="en-US" sz="1250" dirty="0">
                <a:solidFill>
                  <a:srgbClr val="2B23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ONU. Convenção sobre os Direitos da Criança. 1989.</a:t>
            </a:r>
            <a:endParaRPr lang="en-US" sz="1250" dirty="0"/>
          </a:p>
          <a:p>
            <a:pPr algn="l" indent="0" marL="0">
              <a:lnSpc>
                <a:spcPct val="104000"/>
              </a:lnSpc>
              <a:spcAft>
                <a:spcPts val="500"/>
              </a:spcAft>
              <a:buNone/>
            </a:pPr>
            <a:r>
              <a:rPr lang="en-US" sz="1250" dirty="0">
                <a:solidFill>
                  <a:srgbClr val="2B23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Conselho da Europa. Convenção Europeia dos Direitos Humanos, Protocolo nº 4, art. 4.</a:t>
            </a:r>
            <a:endParaRPr lang="en-US" sz="1250" dirty="0"/>
          </a:p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2B23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BRASIL. Constituição Federal, 1988; Lei nº 9.474/1997; Lei nº 13.445/2017.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6277356" y="1737360"/>
            <a:ext cx="5344668" cy="4160520"/>
          </a:xfrm>
          <a:prstGeom prst="roundRect">
            <a:avLst>
              <a:gd name="adj" fmla="val 1978"/>
            </a:avLst>
          </a:prstGeom>
          <a:solidFill>
            <a:srgbClr val="F4EDE4"/>
          </a:solidFill>
          <a:ln/>
          <a:effectLst>
            <a:outerShdw sx="100000" sy="100000" kx="0" ky="0" algn="bl" rotWithShape="0" blurRad="101600" dist="38100" dir="5400000">
              <a:srgbClr val="8A6D5A">
                <a:alpha val="28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6551676" y="1965960"/>
            <a:ext cx="4796028" cy="3749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4000"/>
              </a:lnSpc>
              <a:spcAft>
                <a:spcPts val="600"/>
              </a:spcAft>
              <a:buNone/>
            </a:pPr>
            <a:r>
              <a:rPr lang="en-US" sz="1400" b="1" dirty="0">
                <a:solidFill>
                  <a:srgbClr val="6D2E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Jurisprudência</a:t>
            </a:r>
            <a:endParaRPr lang="en-US" sz="1250" dirty="0"/>
          </a:p>
          <a:p>
            <a:pPr algn="l" indent="0" marL="0">
              <a:lnSpc>
                <a:spcPct val="104000"/>
              </a:lnSpc>
              <a:spcAft>
                <a:spcPts val="1400"/>
              </a:spcAft>
              <a:buNone/>
            </a:pPr>
            <a:r>
              <a:rPr lang="en-US" sz="1250" dirty="0">
                <a:solidFill>
                  <a:srgbClr val="2B23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TEDH (Grande Câmara). N.D. e N.T. c. Espanha, petições 8675/15 e 8697/15, 13 fev. 2020.</a:t>
            </a:r>
            <a:endParaRPr lang="en-US" sz="1250" dirty="0"/>
          </a:p>
          <a:p>
            <a:pPr algn="l" indent="0" marL="0">
              <a:lnSpc>
                <a:spcPct val="104000"/>
              </a:lnSpc>
              <a:spcAft>
                <a:spcPts val="600"/>
              </a:spcAft>
              <a:buNone/>
            </a:pPr>
            <a:r>
              <a:rPr lang="en-US" sz="1400" b="1" dirty="0">
                <a:solidFill>
                  <a:srgbClr val="6D2E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Imprensa (crise de julho de 2026)</a:t>
            </a:r>
            <a:endParaRPr lang="en-US" sz="1250" dirty="0"/>
          </a:p>
          <a:p>
            <a:pPr algn="l" indent="0" marL="0">
              <a:lnSpc>
                <a:spcPct val="104000"/>
              </a:lnSpc>
              <a:spcAft>
                <a:spcPts val="1400"/>
              </a:spcAft>
              <a:buNone/>
            </a:pPr>
            <a:r>
              <a:rPr lang="en-US" sz="1250" dirty="0">
                <a:solidFill>
                  <a:srgbClr val="2B23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EURONEWS; INFOBAE; RPP; THE CONVERSATION; OKDIARIO. Reportagens de 30 e 31 de julho de 2026.</a:t>
            </a:r>
            <a:endParaRPr lang="en-US" sz="1250" dirty="0"/>
          </a:p>
          <a:p>
            <a:pPr algn="l" indent="0" marL="0">
              <a:lnSpc>
                <a:spcPct val="104000"/>
              </a:lnSpc>
              <a:spcAft>
                <a:spcPts val="600"/>
              </a:spcAft>
              <a:buNone/>
            </a:pPr>
            <a:r>
              <a:rPr lang="en-US" sz="1400" b="1" dirty="0">
                <a:solidFill>
                  <a:srgbClr val="6D2E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Nota metodológica</a:t>
            </a:r>
            <a:endParaRPr lang="en-US" sz="1250" dirty="0"/>
          </a:p>
          <a:p>
            <a:pPr algn="l" indent="0" marL="0">
              <a:lnSpc>
                <a:spcPct val="104000"/>
              </a:lnSpc>
              <a:buNone/>
            </a:pPr>
            <a:r>
              <a:rPr lang="en-US" sz="1250" i="1" dirty="0">
                <a:solidFill>
                  <a:srgbClr val="7A6C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 fatos da crise foram apurados na imprensa citada e podem evoluir após a data da aula. As normas e a jurisprudência devem ser conferidas em suas fontes oficiais.</a:t>
            </a:r>
            <a:endParaRPr lang="en-US" sz="12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43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640080"/>
            <a:ext cx="110550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spc="300" kern="0" dirty="0">
                <a:solidFill>
                  <a:srgbClr val="B084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CENA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66928" y="1005840"/>
            <a:ext cx="74980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3000" b="1" dirty="0">
                <a:solidFill>
                  <a:srgbClr val="F4ED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Fnideq, costa norte de Marrocos.</a:t>
            </a:r>
            <a:endParaRPr lang="en-US" sz="3000" dirty="0"/>
          </a:p>
          <a:p>
            <a:pPr algn="l" indent="0" marL="0">
              <a:lnSpc>
                <a:spcPct val="102000"/>
              </a:lnSpc>
              <a:buNone/>
            </a:pPr>
            <a:r>
              <a:rPr lang="en-US" sz="3000" b="1" dirty="0">
                <a:solidFill>
                  <a:srgbClr val="F4ED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Madrugada de 30 de julho de 2026.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66928" y="2743200"/>
            <a:ext cx="740664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2000"/>
              </a:lnSpc>
              <a:spcAft>
                <a:spcPts val="1000"/>
              </a:spcAft>
              <a:buNone/>
            </a:pPr>
            <a:r>
              <a:rPr lang="en-US" sz="1700" dirty="0">
                <a:solidFill>
                  <a:srgbClr val="EAD9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Antes de o sol nascer, milhares de pessoas descem à praia. Muitas são jovens; algumas param na medina para comprar boias infláveis. Diante delas, poucos metros de mar separam a África de um pedaço da Europa: a cidade espanhola de Ceuta.</a:t>
            </a:r>
            <a:endParaRPr lang="en-US" sz="1700" dirty="0"/>
          </a:p>
          <a:p>
            <a:pPr algn="l" indent="0" marL="0">
              <a:lnSpc>
                <a:spcPct val="112000"/>
              </a:lnSpc>
              <a:buNone/>
            </a:pPr>
            <a:r>
              <a:rPr lang="en-US" sz="1700" dirty="0">
                <a:solidFill>
                  <a:srgbClr val="EAD9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Ao longo das horas seguintes, cerca de sessenta mil pessoas tentarão a travessia, a nado ou saltando a cerca. Nem todas chegarão: ao menos dezenove não sobreviverão à travessia.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8549640" y="2331720"/>
            <a:ext cx="3072384" cy="2286000"/>
          </a:xfrm>
          <a:prstGeom prst="roundRect">
            <a:avLst>
              <a:gd name="adj" fmla="val 3600"/>
            </a:avLst>
          </a:prstGeom>
          <a:solidFill>
            <a:srgbClr val="6D2E46"/>
          </a:solidFill>
          <a:ln/>
          <a:effectLst>
            <a:outerShdw sx="100000" sy="100000" kx="0" ky="0" algn="bl" rotWithShape="0" blurRad="101600" dist="38100" dir="5400000">
              <a:srgbClr val="8A6D5A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8549640" y="2651760"/>
            <a:ext cx="307238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B0843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≈ 60 000</a:t>
            </a:r>
            <a:endParaRPr lang="en-US" sz="4400" dirty="0"/>
          </a:p>
        </p:txBody>
      </p:sp>
      <p:sp>
        <p:nvSpPr>
          <p:cNvPr id="7" name="Text 5"/>
          <p:cNvSpPr/>
          <p:nvPr/>
        </p:nvSpPr>
        <p:spPr>
          <a:xfrm>
            <a:off x="8732520" y="3611880"/>
            <a:ext cx="270662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4ED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travessias irregulares em poucas horas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66928" y="6419088"/>
            <a:ext cx="110550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i="1" dirty="0">
                <a:solidFill>
                  <a:srgbClr val="7A6C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Fonte: </a:t>
            </a:r>
            <a:pPr algn="l" indent="0" marL="0">
              <a:buNone/>
            </a:pPr>
            <a:r>
              <a:rPr lang="en-US" sz="900" i="1" dirty="0">
                <a:solidFill>
                  <a:srgbClr val="7A6C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Euronews e Infobae, 30-31 jul. 2026.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02920"/>
            <a:ext cx="110550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spc="300" kern="0" dirty="0">
                <a:solidFill>
                  <a:srgbClr val="B084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PERGUNTA CONDUTORA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66928" y="822960"/>
            <a:ext cx="1105509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Uma praia, toda uma disciplina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566928" y="1572768"/>
            <a:ext cx="10607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500" dirty="0">
                <a:solidFill>
                  <a:srgbClr val="7A6C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Aquela cena, aparentemente local, contém a estrutura inteira do Direito Internacional. Vamos lê-la por cinco lentes, cada uma respondendo a uma pergunta.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566928" y="2286000"/>
            <a:ext cx="11055096" cy="749808"/>
          </a:xfrm>
          <a:prstGeom prst="roundRect">
            <a:avLst>
              <a:gd name="adj" fmla="val 10976"/>
            </a:avLst>
          </a:prstGeom>
          <a:solidFill>
            <a:srgbClr val="F4EDE4"/>
          </a:solidFill>
          <a:ln/>
          <a:effectLst>
            <a:outerShdw sx="100000" sy="100000" kx="0" ky="0" algn="bl" rotWithShape="0" blurRad="101600" dist="38100" dir="5400000">
              <a:srgbClr val="8A6D5A">
                <a:alpha val="2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768096" y="2432304"/>
            <a:ext cx="457200" cy="457200"/>
          </a:xfrm>
          <a:prstGeom prst="ellipse">
            <a:avLst/>
          </a:prstGeom>
          <a:solidFill>
            <a:srgbClr val="6D2E46"/>
          </a:solidFill>
          <a:ln/>
        </p:spPr>
      </p:sp>
      <p:sp>
        <p:nvSpPr>
          <p:cNvPr id="7" name="Text 5"/>
          <p:cNvSpPr/>
          <p:nvPr/>
        </p:nvSpPr>
        <p:spPr>
          <a:xfrm>
            <a:off x="768096" y="243230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4ED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435608" y="2286000"/>
            <a:ext cx="9957816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6D2E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quem é aquela praia?   </a:t>
            </a:r>
            <a:pPr algn="l" indent="0" marL="0">
              <a:buNone/>
            </a:pPr>
            <a:r>
              <a:rPr lang="en-US" sz="1350" i="1" dirty="0">
                <a:solidFill>
                  <a:srgbClr val="7A6C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Estado, território e soberania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566928" y="3136392"/>
            <a:ext cx="11055096" cy="749808"/>
          </a:xfrm>
          <a:prstGeom prst="roundRect">
            <a:avLst>
              <a:gd name="adj" fmla="val 10976"/>
            </a:avLst>
          </a:prstGeom>
          <a:solidFill>
            <a:srgbClr val="F4EDE4"/>
          </a:solidFill>
          <a:ln/>
          <a:effectLst>
            <a:outerShdw sx="100000" sy="100000" kx="0" ky="0" algn="bl" rotWithShape="0" blurRad="101600" dist="38100" dir="5400000">
              <a:srgbClr val="8A6D5A">
                <a:alpha val="28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768096" y="3282696"/>
            <a:ext cx="457200" cy="457200"/>
          </a:xfrm>
          <a:prstGeom prst="ellipse">
            <a:avLst/>
          </a:prstGeom>
          <a:solidFill>
            <a:srgbClr val="6D2E46"/>
          </a:solidFill>
          <a:ln/>
        </p:spPr>
      </p:sp>
      <p:sp>
        <p:nvSpPr>
          <p:cNvPr id="11" name="Text 9"/>
          <p:cNvSpPr/>
          <p:nvPr/>
        </p:nvSpPr>
        <p:spPr>
          <a:xfrm>
            <a:off x="768096" y="328269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4ED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1435608" y="3136392"/>
            <a:ext cx="9957816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6D2E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 regras atravessam a fronteira?   </a:t>
            </a:r>
            <a:pPr algn="l" indent="0" marL="0">
              <a:buNone/>
            </a:pPr>
            <a:r>
              <a:rPr lang="en-US" sz="1350" i="1" dirty="0">
                <a:solidFill>
                  <a:srgbClr val="7A6C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fontes do Direito Internacional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66928" y="3986784"/>
            <a:ext cx="11055096" cy="749808"/>
          </a:xfrm>
          <a:prstGeom prst="roundRect">
            <a:avLst>
              <a:gd name="adj" fmla="val 10976"/>
            </a:avLst>
          </a:prstGeom>
          <a:solidFill>
            <a:srgbClr val="F4EDE4"/>
          </a:solidFill>
          <a:ln/>
          <a:effectLst>
            <a:outerShdw sx="100000" sy="100000" kx="0" ky="0" algn="bl" rotWithShape="0" blurRad="101600" dist="38100" dir="5400000">
              <a:srgbClr val="8A6D5A">
                <a:alpha val="28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768096" y="4133088"/>
            <a:ext cx="457200" cy="457200"/>
          </a:xfrm>
          <a:prstGeom prst="ellipse">
            <a:avLst/>
          </a:prstGeom>
          <a:solidFill>
            <a:srgbClr val="6D2E46"/>
          </a:solidFill>
          <a:ln/>
        </p:spPr>
      </p:sp>
      <p:sp>
        <p:nvSpPr>
          <p:cNvPr id="15" name="Text 13"/>
          <p:cNvSpPr/>
          <p:nvPr/>
        </p:nvSpPr>
        <p:spPr>
          <a:xfrm>
            <a:off x="768096" y="413308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4ED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1435608" y="3986784"/>
            <a:ext cx="9957816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6D2E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Quem é aquela pessoa e o que a protege?   </a:t>
            </a:r>
            <a:pPr algn="l" indent="0" marL="0">
              <a:buNone/>
            </a:pPr>
            <a:r>
              <a:rPr lang="en-US" sz="1350" i="1" dirty="0">
                <a:solidFill>
                  <a:srgbClr val="7A6C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pessoa humana como sujeito; refúgio e direitos humanos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566928" y="4837176"/>
            <a:ext cx="11055096" cy="749808"/>
          </a:xfrm>
          <a:prstGeom prst="roundRect">
            <a:avLst>
              <a:gd name="adj" fmla="val 10976"/>
            </a:avLst>
          </a:prstGeom>
          <a:solidFill>
            <a:srgbClr val="F4EDE4"/>
          </a:solidFill>
          <a:ln/>
          <a:effectLst>
            <a:outerShdw sx="100000" sy="100000" kx="0" ky="0" algn="bl" rotWithShape="0" blurRad="101600" dist="38100" dir="5400000">
              <a:srgbClr val="8A6D5A">
                <a:alpha val="28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768096" y="4983480"/>
            <a:ext cx="457200" cy="457200"/>
          </a:xfrm>
          <a:prstGeom prst="ellipse">
            <a:avLst/>
          </a:prstGeom>
          <a:solidFill>
            <a:srgbClr val="6D2E46"/>
          </a:solidFill>
          <a:ln/>
        </p:spPr>
      </p:sp>
      <p:sp>
        <p:nvSpPr>
          <p:cNvPr id="19" name="Text 17"/>
          <p:cNvSpPr/>
          <p:nvPr/>
        </p:nvSpPr>
        <p:spPr>
          <a:xfrm>
            <a:off x="768096" y="49834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4ED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1435608" y="4837176"/>
            <a:ext cx="9957816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6D2E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Até onde vai o poder do Estado?   </a:t>
            </a:r>
            <a:pPr algn="l" indent="0" marL="0">
              <a:buNone/>
            </a:pPr>
            <a:r>
              <a:rPr lang="en-US" sz="1350" i="1" dirty="0">
                <a:solidFill>
                  <a:srgbClr val="7A6C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Limites do controle de fronteira e jurisprudência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566928" y="5687568"/>
            <a:ext cx="11055096" cy="749808"/>
          </a:xfrm>
          <a:prstGeom prst="roundRect">
            <a:avLst>
              <a:gd name="adj" fmla="val 10976"/>
            </a:avLst>
          </a:prstGeom>
          <a:solidFill>
            <a:srgbClr val="F4EDE4"/>
          </a:solidFill>
          <a:ln/>
          <a:effectLst>
            <a:outerShdw sx="100000" sy="100000" kx="0" ky="0" algn="bl" rotWithShape="0" blurRad="101600" dist="38100" dir="5400000">
              <a:srgbClr val="8A6D5A">
                <a:alpha val="28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768096" y="5833872"/>
            <a:ext cx="457200" cy="457200"/>
          </a:xfrm>
          <a:prstGeom prst="ellipse">
            <a:avLst/>
          </a:prstGeom>
          <a:solidFill>
            <a:srgbClr val="6D2E46"/>
          </a:solidFill>
          <a:ln/>
        </p:spPr>
      </p:sp>
      <p:sp>
        <p:nvSpPr>
          <p:cNvPr id="23" name="Text 21"/>
          <p:cNvSpPr/>
          <p:nvPr/>
        </p:nvSpPr>
        <p:spPr>
          <a:xfrm>
            <a:off x="768096" y="583387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4ED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2000" dirty="0"/>
          </a:p>
        </p:txBody>
      </p:sp>
      <p:sp>
        <p:nvSpPr>
          <p:cNvPr id="24" name="Text 22"/>
          <p:cNvSpPr/>
          <p:nvPr/>
        </p:nvSpPr>
        <p:spPr>
          <a:xfrm>
            <a:off x="1435608" y="5687568"/>
            <a:ext cx="9957816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6D2E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Migração como instrumento?   </a:t>
            </a:r>
            <a:pPr algn="l" indent="0" marL="0">
              <a:buNone/>
            </a:pPr>
            <a:r>
              <a:rPr lang="en-US" sz="1350" i="1" dirty="0">
                <a:solidFill>
                  <a:srgbClr val="7A6C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Relações entre Estados e responsabilidade internacional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43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2148840"/>
            <a:ext cx="1371600" cy="1371600"/>
          </a:xfrm>
          <a:prstGeom prst="ellipse">
            <a:avLst/>
          </a:prstGeom>
          <a:solidFill>
            <a:srgbClr val="6D2E46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2148840"/>
            <a:ext cx="1371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000" b="1" dirty="0">
                <a:solidFill>
                  <a:srgbClr val="B0843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6000" dirty="0"/>
          </a:p>
        </p:txBody>
      </p:sp>
      <p:sp>
        <p:nvSpPr>
          <p:cNvPr id="4" name="Text 2"/>
          <p:cNvSpPr/>
          <p:nvPr/>
        </p:nvSpPr>
        <p:spPr>
          <a:xfrm>
            <a:off x="2350008" y="2331720"/>
            <a:ext cx="110550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spc="300" kern="0" dirty="0">
                <a:solidFill>
                  <a:srgbClr val="B084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LENTE 1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2350008" y="2697480"/>
            <a:ext cx="88696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800" b="1" dirty="0">
                <a:solidFill>
                  <a:srgbClr val="F4ED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 quem é aquela praia?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2350008" y="3977640"/>
            <a:ext cx="8869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i="1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Estado, o território e a soberania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02920"/>
            <a:ext cx="110550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spc="300" kern="0" dirty="0">
                <a:solidFill>
                  <a:srgbClr val="B084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LENTE 1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66928" y="822960"/>
            <a:ext cx="6675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Estado, território e soberania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66928" y="1691640"/>
            <a:ext cx="630936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2000"/>
              </a:lnSpc>
              <a:spcAft>
                <a:spcPts val="1000"/>
              </a:spcAft>
              <a:buNone/>
            </a:pPr>
            <a:r>
              <a:rPr lang="en-US" sz="1550" dirty="0">
                <a:solidFill>
                  <a:srgbClr val="2B23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Estado soberano é o sujeito primário do Direito Internacional. Reconhece-se pela conjugação de território, população e um governo capaz de manter relações com outros Estados.</a:t>
            </a:r>
            <a:endParaRPr lang="en-US" sz="1550" dirty="0"/>
          </a:p>
          <a:p>
            <a:pPr algn="l" indent="0" marL="0">
              <a:lnSpc>
                <a:spcPct val="112000"/>
              </a:lnSpc>
              <a:spcAft>
                <a:spcPts val="1000"/>
              </a:spcAft>
              <a:buNone/>
            </a:pPr>
            <a:r>
              <a:rPr lang="en-US" sz="1550" dirty="0">
                <a:solidFill>
                  <a:srgbClr val="2B23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soberania territorial confere ao Estado o poder de controlar quem entra e permanece em seu território. Esse poder, porém, não é ilimitado: encontra freios no próprio Direito Internacional.</a:t>
            </a:r>
            <a:endParaRPr lang="en-US" sz="1550" dirty="0"/>
          </a:p>
          <a:p>
            <a:pPr algn="l" indent="0" marL="0">
              <a:lnSpc>
                <a:spcPct val="112000"/>
              </a:lnSpc>
              <a:buNone/>
            </a:pPr>
            <a:r>
              <a:rPr lang="en-US" sz="1550" dirty="0">
                <a:solidFill>
                  <a:srgbClr val="2B23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 fronteira é, ao mesmo tempo, linha de separação e ponto de encontro entre ordens jurídicas.</a:t>
            </a:r>
            <a:endParaRPr lang="en-US" sz="1550" dirty="0"/>
          </a:p>
        </p:txBody>
      </p:sp>
      <p:sp>
        <p:nvSpPr>
          <p:cNvPr id="5" name="Shape 3"/>
          <p:cNvSpPr/>
          <p:nvPr/>
        </p:nvSpPr>
        <p:spPr>
          <a:xfrm>
            <a:off x="7269480" y="1572768"/>
            <a:ext cx="4352544" cy="4343400"/>
          </a:xfrm>
          <a:prstGeom prst="roundRect">
            <a:avLst>
              <a:gd name="adj" fmla="val 1895"/>
            </a:avLst>
          </a:prstGeom>
          <a:solidFill>
            <a:srgbClr val="F4EDE4"/>
          </a:solidFill>
          <a:ln/>
          <a:effectLst>
            <a:outerShdw sx="100000" sy="100000" kx="0" ky="0" algn="bl" rotWithShape="0" blurRad="101600" dist="38100" dir="5400000">
              <a:srgbClr val="8A6D5A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7498080" y="1783080"/>
            <a:ext cx="3931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Ceuta: uma soberania em disputa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7498080" y="2331720"/>
            <a:ext cx="3913632" cy="342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ct val="108000"/>
              </a:lnSpc>
              <a:spcAft>
                <a:spcPts val="900"/>
              </a:spcAft>
              <a:buSzPct val="100000"/>
              <a:buChar char="•"/>
            </a:pPr>
            <a:r>
              <a:rPr lang="en-US" sz="1350" dirty="0">
                <a:solidFill>
                  <a:srgbClr val="2B23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Cidade autônoma espanhola situada no norte da África, junto a Marrocos.</a:t>
            </a:r>
            <a:endParaRPr lang="en-US" sz="1350" dirty="0"/>
          </a:p>
          <a:p>
            <a:pPr algn="l" marL="342900" indent="-342900">
              <a:lnSpc>
                <a:spcPct val="108000"/>
              </a:lnSpc>
              <a:spcAft>
                <a:spcPts val="900"/>
              </a:spcAft>
              <a:buSzPct val="100000"/>
              <a:buChar char="•"/>
            </a:pPr>
            <a:r>
              <a:rPr lang="en-US" sz="1350" dirty="0">
                <a:solidFill>
                  <a:srgbClr val="2B23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Marrocos reivindica historicamente Ceuta e Melilla.</a:t>
            </a:r>
            <a:endParaRPr lang="en-US" sz="1350" dirty="0"/>
          </a:p>
          <a:p>
            <a:pPr algn="l" marL="342900" indent="-342900">
              <a:lnSpc>
                <a:spcPct val="108000"/>
              </a:lnSpc>
              <a:spcAft>
                <a:spcPts val="900"/>
              </a:spcAft>
              <a:buSzPct val="100000"/>
              <a:buChar char="•"/>
            </a:pPr>
            <a:r>
              <a:rPr lang="en-US" sz="1350" dirty="0">
                <a:solidFill>
                  <a:srgbClr val="2B23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Barreira fronteiriça erguida em 1993, com cerca de 75% do custo inicial financiado pela União Europeia.</a:t>
            </a:r>
            <a:endParaRPr lang="en-US" sz="1350" dirty="0"/>
          </a:p>
          <a:p>
            <a:pPr algn="l" marL="342900" indent="-342900">
              <a:lnSpc>
                <a:spcPct val="108000"/>
              </a:lnSpc>
              <a:buSzPct val="100000"/>
              <a:buChar char="•"/>
            </a:pPr>
            <a:r>
              <a:rPr lang="en-US" sz="1350" dirty="0">
                <a:solidFill>
                  <a:srgbClr val="2B23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 crise de julho de 2026, a própria soberania espanhola sobre a cidade voltou a ser questionada no plano diplomático internacional.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566928" y="6419088"/>
            <a:ext cx="110550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i="1" dirty="0">
                <a:solidFill>
                  <a:srgbClr val="7A6C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Fonte: </a:t>
            </a:r>
            <a:pPr algn="l" indent="0" marL="0">
              <a:buNone/>
            </a:pPr>
            <a:r>
              <a:rPr lang="en-US" sz="900" i="1" dirty="0">
                <a:solidFill>
                  <a:srgbClr val="7A6C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Infobae e The Conversation, jul. 2026.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43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2148840"/>
            <a:ext cx="1371600" cy="1371600"/>
          </a:xfrm>
          <a:prstGeom prst="ellipse">
            <a:avLst/>
          </a:prstGeom>
          <a:solidFill>
            <a:srgbClr val="6D2E46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2148840"/>
            <a:ext cx="1371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000" b="1" dirty="0">
                <a:solidFill>
                  <a:srgbClr val="B0843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6000" dirty="0"/>
          </a:p>
        </p:txBody>
      </p:sp>
      <p:sp>
        <p:nvSpPr>
          <p:cNvPr id="4" name="Text 2"/>
          <p:cNvSpPr/>
          <p:nvPr/>
        </p:nvSpPr>
        <p:spPr>
          <a:xfrm>
            <a:off x="2350008" y="2331720"/>
            <a:ext cx="110550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spc="300" kern="0" dirty="0">
                <a:solidFill>
                  <a:srgbClr val="B084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LENTE 2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2350008" y="2697480"/>
            <a:ext cx="88696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800" b="1" dirty="0">
                <a:solidFill>
                  <a:srgbClr val="F4ED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Que regras atravessam a fronteira?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2350008" y="3977640"/>
            <a:ext cx="8869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i="1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fontes do Direito Internacional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02920"/>
            <a:ext cx="110550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spc="300" kern="0" dirty="0">
                <a:solidFill>
                  <a:srgbClr val="B084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LENTE 2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66928" y="822960"/>
            <a:ext cx="1105509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 fontes do Direito Internacional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66928" y="1481328"/>
            <a:ext cx="110550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7A6C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Art. 38 do Estatuto da Corte Internacional de Justiça (1945)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66928" y="2011680"/>
            <a:ext cx="3471672" cy="2880360"/>
          </a:xfrm>
          <a:prstGeom prst="roundRect">
            <a:avLst>
              <a:gd name="adj" fmla="val 2857"/>
            </a:avLst>
          </a:prstGeom>
          <a:solidFill>
            <a:srgbClr val="F4EDE4"/>
          </a:solidFill>
          <a:ln/>
          <a:effectLst>
            <a:outerShdw sx="100000" sy="100000" kx="0" ky="0" algn="bl" rotWithShape="0" blurRad="101600" dist="38100" dir="5400000">
              <a:srgbClr val="8A6D5A">
                <a:alpha val="2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786384" y="2231136"/>
            <a:ext cx="420624" cy="420624"/>
          </a:xfrm>
          <a:prstGeom prst="ellipse">
            <a:avLst/>
          </a:prstGeom>
          <a:solidFill>
            <a:srgbClr val="6D2E46"/>
          </a:solidFill>
          <a:ln/>
        </p:spPr>
      </p:sp>
      <p:sp>
        <p:nvSpPr>
          <p:cNvPr id="7" name="Text 5"/>
          <p:cNvSpPr/>
          <p:nvPr/>
        </p:nvSpPr>
        <p:spPr>
          <a:xfrm>
            <a:off x="786384" y="223113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4ED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1316736" y="2249424"/>
            <a:ext cx="255727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5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Tratados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786384" y="2788920"/>
            <a:ext cx="303276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5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2B23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Acordos escritos entre Estados, regidos pela Convenção de Viena sobre o Direito dos Tratados (1969).</a:t>
            </a:r>
            <a:endParaRPr lang="en-US" sz="125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i="1" dirty="0">
                <a:solidFill>
                  <a:srgbClr val="7A6C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acordo bilateral de readmissão entre Espanha e Marrocos (1992); marco de Schengen na União Europeia.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4358640" y="2011680"/>
            <a:ext cx="3471672" cy="2880360"/>
          </a:xfrm>
          <a:prstGeom prst="roundRect">
            <a:avLst>
              <a:gd name="adj" fmla="val 2857"/>
            </a:avLst>
          </a:prstGeom>
          <a:solidFill>
            <a:srgbClr val="F4EDE4"/>
          </a:solidFill>
          <a:ln/>
          <a:effectLst>
            <a:outerShdw sx="100000" sy="100000" kx="0" ky="0" algn="bl" rotWithShape="0" blurRad="101600" dist="38100" dir="5400000">
              <a:srgbClr val="8A6D5A">
                <a:alpha val="28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578096" y="2231136"/>
            <a:ext cx="420624" cy="420624"/>
          </a:xfrm>
          <a:prstGeom prst="ellipse">
            <a:avLst/>
          </a:prstGeom>
          <a:solidFill>
            <a:srgbClr val="6D2E46"/>
          </a:solidFill>
          <a:ln/>
        </p:spPr>
      </p:sp>
      <p:sp>
        <p:nvSpPr>
          <p:cNvPr id="12" name="Text 10"/>
          <p:cNvSpPr/>
          <p:nvPr/>
        </p:nvSpPr>
        <p:spPr>
          <a:xfrm>
            <a:off x="4578096" y="223113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4ED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5108448" y="2249424"/>
            <a:ext cx="255727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5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Costume internacional</a:t>
            </a:r>
            <a:endParaRPr lang="en-US" sz="1550" dirty="0"/>
          </a:p>
        </p:txBody>
      </p:sp>
      <p:sp>
        <p:nvSpPr>
          <p:cNvPr id="14" name="Text 12"/>
          <p:cNvSpPr/>
          <p:nvPr/>
        </p:nvSpPr>
        <p:spPr>
          <a:xfrm>
            <a:off x="4578096" y="2788920"/>
            <a:ext cx="303276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5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2B23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Prática geral reiterada, aceita como direito.</a:t>
            </a:r>
            <a:endParaRPr lang="en-US" sz="125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i="1" dirty="0">
                <a:solidFill>
                  <a:srgbClr val="7A6C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o núcleo do princípio da não devolução é reconhecido também como norma costumeira.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8150352" y="2011680"/>
            <a:ext cx="3471672" cy="2880360"/>
          </a:xfrm>
          <a:prstGeom prst="roundRect">
            <a:avLst>
              <a:gd name="adj" fmla="val 2857"/>
            </a:avLst>
          </a:prstGeom>
          <a:solidFill>
            <a:srgbClr val="F4EDE4"/>
          </a:solidFill>
          <a:ln/>
          <a:effectLst>
            <a:outerShdw sx="100000" sy="100000" kx="0" ky="0" algn="bl" rotWithShape="0" blurRad="101600" dist="38100" dir="5400000">
              <a:srgbClr val="8A6D5A">
                <a:alpha val="28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369808" y="2231136"/>
            <a:ext cx="420624" cy="420624"/>
          </a:xfrm>
          <a:prstGeom prst="ellipse">
            <a:avLst/>
          </a:prstGeom>
          <a:solidFill>
            <a:srgbClr val="6D2E46"/>
          </a:solidFill>
          <a:ln/>
        </p:spPr>
      </p:sp>
      <p:sp>
        <p:nvSpPr>
          <p:cNvPr id="17" name="Text 15"/>
          <p:cNvSpPr/>
          <p:nvPr/>
        </p:nvSpPr>
        <p:spPr>
          <a:xfrm>
            <a:off x="8369808" y="223113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4ED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8900160" y="2249424"/>
            <a:ext cx="255727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5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Princípios gerais de direito</a:t>
            </a:r>
            <a:endParaRPr lang="en-US" sz="1550" dirty="0"/>
          </a:p>
        </p:txBody>
      </p:sp>
      <p:sp>
        <p:nvSpPr>
          <p:cNvPr id="19" name="Text 17"/>
          <p:cNvSpPr/>
          <p:nvPr/>
        </p:nvSpPr>
        <p:spPr>
          <a:xfrm>
            <a:off x="8369808" y="2788920"/>
            <a:ext cx="303276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5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2B23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Princípios reconhecidos pelas nações civilizadas.</a:t>
            </a:r>
            <a:endParaRPr lang="en-US" sz="125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1250" i="1" dirty="0">
                <a:solidFill>
                  <a:srgbClr val="7A6C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boa-fé nas relações entre Estados e proteção da dignidade da pessoa.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566928" y="5074920"/>
            <a:ext cx="110550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400" b="1" dirty="0">
                <a:solidFill>
                  <a:srgbClr val="6D2E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Meios auxiliares: </a:t>
            </a:r>
            <a:pPr algn="l"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2B23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jurisprudência e doutrina. No caso de Ceuta, essas fontes se sobrepõem: tratados bilaterais, direito da União Europeia, convenções de direitos humanos e decisões de tribunais internacionais incidem, ao mesmo tempo, sobre a mesma praia.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66928" y="6419088"/>
            <a:ext cx="110550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i="1" dirty="0">
                <a:solidFill>
                  <a:srgbClr val="7A6C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Fonte: </a:t>
            </a:r>
            <a:pPr algn="l" indent="0" marL="0">
              <a:buNone/>
            </a:pPr>
            <a:r>
              <a:rPr lang="en-US" sz="900" i="1" dirty="0">
                <a:solidFill>
                  <a:srgbClr val="7A6C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Estatuto da CIJ, art. 38; Convenção de Viena sobre o Direito dos Tratados, 1969.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43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2148840"/>
            <a:ext cx="1371600" cy="1371600"/>
          </a:xfrm>
          <a:prstGeom prst="ellipse">
            <a:avLst/>
          </a:prstGeom>
          <a:solidFill>
            <a:srgbClr val="6D2E46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2148840"/>
            <a:ext cx="1371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000" b="1" dirty="0">
                <a:solidFill>
                  <a:srgbClr val="B0843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6000" dirty="0"/>
          </a:p>
        </p:txBody>
      </p:sp>
      <p:sp>
        <p:nvSpPr>
          <p:cNvPr id="4" name="Text 2"/>
          <p:cNvSpPr/>
          <p:nvPr/>
        </p:nvSpPr>
        <p:spPr>
          <a:xfrm>
            <a:off x="2350008" y="2331720"/>
            <a:ext cx="110550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spc="300" kern="0" dirty="0">
                <a:solidFill>
                  <a:srgbClr val="B084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LENTE 3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2350008" y="2697480"/>
            <a:ext cx="88696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800" b="1" dirty="0">
                <a:solidFill>
                  <a:srgbClr val="F4EDE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Quem é aquela pessoa e o que a protege?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2350008" y="3977640"/>
            <a:ext cx="8869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i="1" dirty="0">
                <a:solidFill>
                  <a:srgbClr val="A267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 soberania dos Estados à dignidade da pessoa humana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502920"/>
            <a:ext cx="110550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spc="300" kern="0" dirty="0">
                <a:solidFill>
                  <a:srgbClr val="B084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LENTE 3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66928" y="822960"/>
            <a:ext cx="1105509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Sujeitos do Direito Internacional: do Estado à pessoa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66928" y="1600200"/>
            <a:ext cx="1105509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1500" dirty="0">
                <a:solidFill>
                  <a:srgbClr val="2B23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Ao longo do século XX, a pessoa humana deixou de ser mero objeto e tornou-se também sujeito e titular de direitos no plano internacional. Quem cruza aquela fronteira não é um número: é titular de direitos. Distinguir situações é essencial.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566928" y="2606040"/>
            <a:ext cx="5321808" cy="3063240"/>
          </a:xfrm>
          <a:prstGeom prst="roundRect">
            <a:avLst>
              <a:gd name="adj" fmla="val 2687"/>
            </a:avLst>
          </a:prstGeom>
          <a:solidFill>
            <a:srgbClr val="F4EDE4"/>
          </a:solidFill>
          <a:ln/>
          <a:effectLst>
            <a:outerShdw sx="100000" sy="100000" kx="0" ky="0" algn="bl" rotWithShape="0" blurRad="101600" dist="38100" dir="5400000">
              <a:srgbClr val="8A6D5A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841248" y="2816352"/>
            <a:ext cx="47731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Migrante (sentido amplo)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841248" y="3364992"/>
            <a:ext cx="4773168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8000"/>
              </a:lnSpc>
              <a:spcAft>
                <a:spcPts val="900"/>
              </a:spcAft>
              <a:buNone/>
            </a:pPr>
            <a:r>
              <a:rPr lang="en-US" sz="1350" dirty="0">
                <a:solidFill>
                  <a:srgbClr val="2B23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Pessoa que se desloca por razões diversas, como trabalho, estudo ou busca de oportunidade.</a:t>
            </a:r>
            <a:endParaRPr lang="en-US" sz="1350" dirty="0"/>
          </a:p>
          <a:p>
            <a:pPr algn="l" indent="0" marL="0">
              <a:lnSpc>
                <a:spcPct val="108000"/>
              </a:lnSpc>
              <a:spcAft>
                <a:spcPts val="900"/>
              </a:spcAft>
              <a:buNone/>
            </a:pPr>
            <a:r>
              <a:rPr lang="en-US" sz="1350" dirty="0">
                <a:solidFill>
                  <a:srgbClr val="2B23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 a situação de boa parte dos jovens que, em Ceuta, buscam emprego na Europa.</a:t>
            </a:r>
            <a:endParaRPr lang="en-US" sz="1350" dirty="0"/>
          </a:p>
          <a:p>
            <a:pPr algn="l"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2B23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 direitos humanos assegurados, mas não o estatuto específico de refugiado.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300216" y="2606040"/>
            <a:ext cx="5321808" cy="3063240"/>
          </a:xfrm>
          <a:prstGeom prst="roundRect">
            <a:avLst>
              <a:gd name="adj" fmla="val 2687"/>
            </a:avLst>
          </a:prstGeom>
          <a:solidFill>
            <a:srgbClr val="F4EDE4"/>
          </a:solidFill>
          <a:ln/>
          <a:effectLst>
            <a:outerShdw sx="100000" sy="100000" kx="0" ky="0" algn="bl" rotWithShape="0" blurRad="101600" dist="38100" dir="5400000">
              <a:srgbClr val="8A6D5A">
                <a:alpha val="28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6574536" y="2816352"/>
            <a:ext cx="47731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6D2E4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Refugiado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6574536" y="3364992"/>
            <a:ext cx="4773168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8000"/>
              </a:lnSpc>
              <a:spcAft>
                <a:spcPts val="900"/>
              </a:spcAft>
              <a:buNone/>
            </a:pPr>
            <a:r>
              <a:rPr lang="en-US" sz="1350" dirty="0">
                <a:solidFill>
                  <a:srgbClr val="2B23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Quem tem fundado temor de perseguição por raça, religião, nacionalidade, grupo social ou opinião política.</a:t>
            </a:r>
            <a:endParaRPr lang="en-US" sz="1350" dirty="0"/>
          </a:p>
          <a:p>
            <a:pPr algn="l" indent="0" marL="0">
              <a:lnSpc>
                <a:spcPct val="108000"/>
              </a:lnSpc>
              <a:spcAft>
                <a:spcPts val="900"/>
              </a:spcAft>
              <a:buNone/>
            </a:pPr>
            <a:r>
              <a:rPr lang="en-US" sz="1350" dirty="0">
                <a:solidFill>
                  <a:srgbClr val="2B23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Definição na Convenção de Genebra relativa ao Estatuto dos Refugiados (1951, art. 1º) e no Protocolo de 1967.</a:t>
            </a:r>
            <a:endParaRPr lang="en-US" sz="1350" dirty="0"/>
          </a:p>
          <a:p>
            <a:pPr algn="l"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2B23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Titular de proteção internacional reforçada.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566928" y="6419088"/>
            <a:ext cx="110550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i="1" dirty="0">
                <a:solidFill>
                  <a:srgbClr val="7A6C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Fonte: </a:t>
            </a:r>
            <a:pPr algn="l" indent="0" marL="0">
              <a:buNone/>
            </a:pPr>
            <a:r>
              <a:rPr lang="en-US" sz="900" i="1" dirty="0">
                <a:solidFill>
                  <a:srgbClr val="7A6C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Convenção de Genebra de 1951 e Protocolo de 1967.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Profa. Dra. Fernanda Karoline Oliveira Calixto</dc:creator>
  <cp:lastModifiedBy>Profa. Dra. Fernanda Karoline Oliveira Calixto</cp:lastModifiedBy>
  <cp:revision>1</cp:revision>
  <dcterms:created xsi:type="dcterms:W3CDTF">2026-07-31T19:36:22Z</dcterms:created>
  <dcterms:modified xsi:type="dcterms:W3CDTF">2026-07-31T19:36:22Z</dcterms:modified>
</cp:coreProperties>
</file>