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a3bd0236644456d" /><Relationship Type="http://schemas.openxmlformats.org/officeDocument/2006/relationships/extended-properties" Target="/docProps/app.xml" Id="R6bacd598f5f7432e" /><Relationship Type="http://schemas.openxmlformats.org/officeDocument/2006/relationships/officeDocument" Target="/ppt/presentation.xml" Id="R9e22636c604f4a92" /></Relationships>
</file>

<file path=ppt/presentation.xml><?xml version="1.0" encoding="utf-8"?>
<p:presentation xmlns:p="http://schemas.openxmlformats.org/presentationml/2006/main">
  <p:sldMasterIdLst>
    <p:sldMasterId xmlns:r="http://schemas.openxmlformats.org/officeDocument/2006/relationships" id="2147483648" r:id="R9e0fd5ed08fe4eea"/>
  </p:sldMasterIdLst>
  <p:notesMasterIdLst>
    <p:notesMasterId xmlns:r="http://schemas.openxmlformats.org/officeDocument/2006/relationships" r:id="R15769c19dd834892"/>
  </p:notesMasterIdLst>
  <p:sldIdLst>
    <p:sldId xmlns:r="http://schemas.openxmlformats.org/officeDocument/2006/relationships" id="256" r:id="R38040754219e4d11"/>
    <p:sldId xmlns:r="http://schemas.openxmlformats.org/officeDocument/2006/relationships" id="257" r:id="Ra43daffd07e04571"/>
    <p:sldId xmlns:r="http://schemas.openxmlformats.org/officeDocument/2006/relationships" id="258" r:id="R935b99b6d35f4c00"/>
    <p:sldId xmlns:r="http://schemas.openxmlformats.org/officeDocument/2006/relationships" id="259" r:id="R95919f88abda400e"/>
    <p:sldId xmlns:r="http://schemas.openxmlformats.org/officeDocument/2006/relationships" id="260" r:id="R9dde781dd7c64549"/>
    <p:sldId xmlns:r="http://schemas.openxmlformats.org/officeDocument/2006/relationships" id="261" r:id="Rd927827f15ad4aa0"/>
    <p:sldId xmlns:r="http://schemas.openxmlformats.org/officeDocument/2006/relationships" id="262" r:id="R049207acb4c24882"/>
    <p:sldId xmlns:r="http://schemas.openxmlformats.org/officeDocument/2006/relationships" id="263" r:id="R95933d58672f4d7a"/>
    <p:sldId xmlns:r="http://schemas.openxmlformats.org/officeDocument/2006/relationships" id="264" r:id="R421849b4681740d1"/>
    <p:sldId xmlns:r="http://schemas.openxmlformats.org/officeDocument/2006/relationships" id="265" r:id="Rcce0b905b9e943fd"/>
    <p:sldId xmlns:r="http://schemas.openxmlformats.org/officeDocument/2006/relationships" id="266" r:id="Rf8ed1bc746d54bc8"/>
    <p:sldId xmlns:r="http://schemas.openxmlformats.org/officeDocument/2006/relationships" id="267" r:id="R99846fc32ae84afc"/>
    <p:sldId xmlns:r="http://schemas.openxmlformats.org/officeDocument/2006/relationships" id="268" r:id="Ra66370599a3d45a1"/>
    <p:sldId xmlns:r="http://schemas.openxmlformats.org/officeDocument/2006/relationships" id="269" r:id="Ra52eec35cdac4fe6"/>
    <p:sldId xmlns:r="http://schemas.openxmlformats.org/officeDocument/2006/relationships" id="270" r:id="R8e120a98d2e3451f"/>
    <p:sldId xmlns:r="http://schemas.openxmlformats.org/officeDocument/2006/relationships" id="271" r:id="R6c3489fae8df4fbb"/>
    <p:sldId xmlns:r="http://schemas.openxmlformats.org/officeDocument/2006/relationships" id="272" r:id="Ra7ec789a85c34035"/>
    <p:sldId xmlns:r="http://schemas.openxmlformats.org/officeDocument/2006/relationships" id="273" r:id="R3be31990cf454d84"/>
    <p:sldId xmlns:r="http://schemas.openxmlformats.org/officeDocument/2006/relationships" id="274" r:id="R45280e563cd0442c"/>
    <p:sldId xmlns:r="http://schemas.openxmlformats.org/officeDocument/2006/relationships" id="275" r:id="R0b4d7c5ee5de45a8"/>
    <p:sldId xmlns:r="http://schemas.openxmlformats.org/officeDocument/2006/relationships" id="276" r:id="R8e6c55c084db43df"/>
    <p:sldId xmlns:r="http://schemas.openxmlformats.org/officeDocument/2006/relationships" id="277" r:id="R77414e85a56347ab"/>
    <p:sldId xmlns:r="http://schemas.openxmlformats.org/officeDocument/2006/relationships" id="278" r:id="R180ecf7e014944c3"/>
    <p:sldId xmlns:r="http://schemas.openxmlformats.org/officeDocument/2006/relationships" id="279" r:id="R6b2c4729bd794585"/>
    <p:sldId xmlns:r="http://schemas.openxmlformats.org/officeDocument/2006/relationships" id="280" r:id="R4e20fa9ac6bc4e1d"/>
    <p:sldId xmlns:r="http://schemas.openxmlformats.org/officeDocument/2006/relationships" id="281" r:id="Rb6a466d8fe09497a"/>
    <p:sldId xmlns:r="http://schemas.openxmlformats.org/officeDocument/2006/relationships" id="282" r:id="R20eb15f3b1494056"/>
    <p:sldId xmlns:r="http://schemas.openxmlformats.org/officeDocument/2006/relationships" id="283" r:id="R72ab303d25eb433c"/>
    <p:sldId xmlns:r="http://schemas.openxmlformats.org/officeDocument/2006/relationships" id="284" r:id="R463941dfe8f14ed0"/>
    <p:sldId xmlns:r="http://schemas.openxmlformats.org/officeDocument/2006/relationships" id="285" r:id="R28d3397276ce48f0"/>
    <p:sldId xmlns:r="http://schemas.openxmlformats.org/officeDocument/2006/relationships" id="286" r:id="Ra82e2b344db04e8d"/>
    <p:sldId xmlns:r="http://schemas.openxmlformats.org/officeDocument/2006/relationships" id="287" r:id="Re813f09bdaa54a3d"/>
    <p:sldId xmlns:r="http://schemas.openxmlformats.org/officeDocument/2006/relationships" id="288" r:id="Rc7b14071a3cc4017"/>
    <p:sldId xmlns:r="http://schemas.openxmlformats.org/officeDocument/2006/relationships" id="289" r:id="R619be6fdfb8143b2"/>
    <p:sldId xmlns:r="http://schemas.openxmlformats.org/officeDocument/2006/relationships" id="290" r:id="R8e94d7943f8d4da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4d8edf17992498e" /><Relationship Type="http://schemas.openxmlformats.org/officeDocument/2006/relationships/slideMaster" Target="/ppt/slideMasters/slideMaster1.xml" Id="R9e0fd5ed08fe4eea" /><Relationship Type="http://schemas.openxmlformats.org/officeDocument/2006/relationships/notesMaster" Target="/ppt/notesMasters/notesMaster1.xml" Id="R15769c19dd834892" /><Relationship Type="http://schemas.openxmlformats.org/officeDocument/2006/relationships/presProps" Target="/ppt/presProps.xml" Id="R691ab48404604e2c" /><Relationship Type="http://schemas.openxmlformats.org/officeDocument/2006/relationships/tableStyles" Target="/ppt/tableStyles.xml" Id="Ra4aee13884a14392" /><Relationship Type="http://schemas.openxmlformats.org/officeDocument/2006/relationships/slide" Target="/ppt/slides/slide1.xml" Id="R38040754219e4d11" /><Relationship Type="http://schemas.openxmlformats.org/officeDocument/2006/relationships/slide" Target="/ppt/slides/slide2.xml" Id="Ra43daffd07e04571" /><Relationship Type="http://schemas.openxmlformats.org/officeDocument/2006/relationships/slide" Target="/ppt/slides/slide3.xml" Id="R935b99b6d35f4c00" /><Relationship Type="http://schemas.openxmlformats.org/officeDocument/2006/relationships/slide" Target="/ppt/slides/slide4.xml" Id="R95919f88abda400e" /><Relationship Type="http://schemas.openxmlformats.org/officeDocument/2006/relationships/slide" Target="/ppt/slides/slide5.xml" Id="R9dde781dd7c64549" /><Relationship Type="http://schemas.openxmlformats.org/officeDocument/2006/relationships/slide" Target="/ppt/slides/slide6.xml" Id="Rd927827f15ad4aa0" /><Relationship Type="http://schemas.openxmlformats.org/officeDocument/2006/relationships/slide" Target="/ppt/slides/slide7.xml" Id="R049207acb4c24882" /><Relationship Type="http://schemas.openxmlformats.org/officeDocument/2006/relationships/slide" Target="/ppt/slides/slide8.xml" Id="R95933d58672f4d7a" /><Relationship Type="http://schemas.openxmlformats.org/officeDocument/2006/relationships/slide" Target="/ppt/slides/slide9.xml" Id="R421849b4681740d1" /><Relationship Type="http://schemas.openxmlformats.org/officeDocument/2006/relationships/slide" Target="/ppt/slides/slide10.xml" Id="Rcce0b905b9e943fd" /><Relationship Type="http://schemas.openxmlformats.org/officeDocument/2006/relationships/slide" Target="/ppt/slides/slide11.xml" Id="Rf8ed1bc746d54bc8" /><Relationship Type="http://schemas.openxmlformats.org/officeDocument/2006/relationships/slide" Target="/ppt/slides/slide12.xml" Id="R99846fc32ae84afc" /><Relationship Type="http://schemas.openxmlformats.org/officeDocument/2006/relationships/slide" Target="/ppt/slides/slide13.xml" Id="Ra66370599a3d45a1" /><Relationship Type="http://schemas.openxmlformats.org/officeDocument/2006/relationships/slide" Target="/ppt/slides/slide14.xml" Id="Ra52eec35cdac4fe6" /><Relationship Type="http://schemas.openxmlformats.org/officeDocument/2006/relationships/slide" Target="/ppt/slides/slide15.xml" Id="R8e120a98d2e3451f" /><Relationship Type="http://schemas.openxmlformats.org/officeDocument/2006/relationships/slide" Target="/ppt/slides/slide16.xml" Id="R6c3489fae8df4fbb" /><Relationship Type="http://schemas.openxmlformats.org/officeDocument/2006/relationships/slide" Target="/ppt/slides/slide17.xml" Id="Ra7ec789a85c34035" /><Relationship Type="http://schemas.openxmlformats.org/officeDocument/2006/relationships/slide" Target="/ppt/slides/slide18.xml" Id="R3be31990cf454d84" /><Relationship Type="http://schemas.openxmlformats.org/officeDocument/2006/relationships/slide" Target="/ppt/slides/slide19.xml" Id="R45280e563cd0442c" /><Relationship Type="http://schemas.openxmlformats.org/officeDocument/2006/relationships/slide" Target="/ppt/slides/slide20.xml" Id="R0b4d7c5ee5de45a8" /><Relationship Type="http://schemas.openxmlformats.org/officeDocument/2006/relationships/slide" Target="/ppt/slides/slide21.xml" Id="R8e6c55c084db43df" /><Relationship Type="http://schemas.openxmlformats.org/officeDocument/2006/relationships/slide" Target="/ppt/slides/slide22.xml" Id="R77414e85a56347ab" /><Relationship Type="http://schemas.openxmlformats.org/officeDocument/2006/relationships/slide" Target="/ppt/slides/slide23.xml" Id="R180ecf7e014944c3" /><Relationship Type="http://schemas.openxmlformats.org/officeDocument/2006/relationships/slide" Target="/ppt/slides/slide24.xml" Id="R6b2c4729bd794585" /><Relationship Type="http://schemas.openxmlformats.org/officeDocument/2006/relationships/slide" Target="/ppt/slides/slide25.xml" Id="R4e20fa9ac6bc4e1d" /><Relationship Type="http://schemas.openxmlformats.org/officeDocument/2006/relationships/slide" Target="/ppt/slides/slide26.xml" Id="Rb6a466d8fe09497a" /><Relationship Type="http://schemas.openxmlformats.org/officeDocument/2006/relationships/slide" Target="/ppt/slides/slide27.xml" Id="R20eb15f3b1494056" /><Relationship Type="http://schemas.openxmlformats.org/officeDocument/2006/relationships/slide" Target="/ppt/slides/slide28.xml" Id="R72ab303d25eb433c" /><Relationship Type="http://schemas.openxmlformats.org/officeDocument/2006/relationships/slide" Target="/ppt/slides/slide29.xml" Id="R463941dfe8f14ed0" /><Relationship Type="http://schemas.openxmlformats.org/officeDocument/2006/relationships/slide" Target="/ppt/slides/slide30.xml" Id="R28d3397276ce48f0" /><Relationship Type="http://schemas.openxmlformats.org/officeDocument/2006/relationships/slide" Target="/ppt/slides/slide31.xml" Id="Ra82e2b344db04e8d" /><Relationship Type="http://schemas.openxmlformats.org/officeDocument/2006/relationships/slide" Target="/ppt/slides/slide32.xml" Id="Re813f09bdaa54a3d" /><Relationship Type="http://schemas.openxmlformats.org/officeDocument/2006/relationships/slide" Target="/ppt/slides/slide33.xml" Id="Rc7b14071a3cc4017" /><Relationship Type="http://schemas.openxmlformats.org/officeDocument/2006/relationships/slide" Target="/ppt/slides/slide34.xml" Id="R619be6fdfb8143b2" /><Relationship Type="http://schemas.openxmlformats.org/officeDocument/2006/relationships/slide" Target="/ppt/slides/slide35.xml" Id="R8e94d7943f8d4da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fee7ea1b17d403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dc7dc786934a6e" /><Relationship Type="http://schemas.openxmlformats.org/officeDocument/2006/relationships/notesMaster" Target="/ppt/notesMasters/notesMaster1.xml" Id="R8029ce77b71d4d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4f2683cf861e484a" /><Relationship Type="http://schemas.openxmlformats.org/officeDocument/2006/relationships/notesMaster" Target="/ppt/notesMasters/notesMaster1.xml" Id="Rf6f0048ba901409e" /></Relationships>
</file>

<file path=ppt/notesSlides/_rels/notesSlide3.xml.rels>&#65279;<?xml version="1.0" encoding="utf-8"?><Relationships xmlns="http://schemas.openxmlformats.org/package/2006/relationships"><Relationship Type="http://schemas.openxmlformats.org/officeDocument/2006/relationships/slide" Target="/ppt/slides/slide3.xml" Id="R0a0786c03a544773" /><Relationship Type="http://schemas.openxmlformats.org/officeDocument/2006/relationships/notesMaster" Target="/ppt/notesMasters/notesMaster1.xml" Id="R3f6cfc20e7a347ca" /></Relationships>
</file>

<file path=ppt/notesSlides/_rels/notesSlide4.xml.rels>&#65279;<?xml version="1.0" encoding="utf-8"?><Relationships xmlns="http://schemas.openxmlformats.org/package/2006/relationships"><Relationship Type="http://schemas.openxmlformats.org/officeDocument/2006/relationships/slide" Target="/ppt/slides/slide4.xml" Id="Re0c746ffe3104667" /><Relationship Type="http://schemas.openxmlformats.org/officeDocument/2006/relationships/notesMaster" Target="/ppt/notesMasters/notesMaster1.xml" Id="Rb744ded45e5944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b4c873185a674637" /><Relationship Type="http://schemas.openxmlformats.org/officeDocument/2006/relationships/notesMaster" Target="/ppt/notesMasters/notesMaster1.xml" Id="R0000f8a487ef4943" /></Relationships>
</file>

<file path=ppt/notesSlides/_rels/notesSlide6.xml.rels>&#65279;<?xml version="1.0" encoding="utf-8"?><Relationships xmlns="http://schemas.openxmlformats.org/package/2006/relationships"><Relationship Type="http://schemas.openxmlformats.org/officeDocument/2006/relationships/slide" Target="/ppt/slides/slide6.xml" Id="Raf354e9849d042ae" /><Relationship Type="http://schemas.openxmlformats.org/officeDocument/2006/relationships/notesMaster" Target="/ppt/notesMasters/notesMaster1.xml" Id="R20f12fcd4fd24cf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cc2b93dfcc94596" /><Relationship Type="http://schemas.openxmlformats.org/officeDocument/2006/relationships/notesMaster" Target="/ppt/notesMasters/notesMaster1.xml" Id="R94daab2a52964ecd" /></Relationships>
</file>

<file path=ppt/notesSlides/_rels/notesSlide8.xml.rels>&#65279;<?xml version="1.0" encoding="utf-8"?><Relationships xmlns="http://schemas.openxmlformats.org/package/2006/relationships"><Relationship Type="http://schemas.openxmlformats.org/officeDocument/2006/relationships/slide" Target="/ppt/slides/slide8.xml" Id="Rd59d3110f0fc413f" /><Relationship Type="http://schemas.openxmlformats.org/officeDocument/2006/relationships/notesMaster" Target="/ppt/notesMasters/notesMaster1.xml" Id="R49eeda74f8ce4790" /></Relationships>
</file>

<file path=ppt/notesSlides/_rels/notesSlide9.xml.rels>&#65279;<?xml version="1.0" encoding="utf-8"?><Relationships xmlns="http://schemas.openxmlformats.org/package/2006/relationships"><Relationship Type="http://schemas.openxmlformats.org/officeDocument/2006/relationships/slide" Target="/ppt/slides/slide9.xml" Id="Rf95656e8ec7f4787" /><Relationship Type="http://schemas.openxmlformats.org/officeDocument/2006/relationships/notesMaster" Target="/ppt/notesMasters/notesMaster1.xml" Id="R37c2589c95594f3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2c7b4a001654cee" /><Relationship Type="http://schemas.openxmlformats.org/officeDocument/2006/relationships/notesMaster" Target="/ppt/notesMasters/notesMaster1.xml" Id="Rebd01505f84e4f1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361b100a5414423" /><Relationship Type="http://schemas.openxmlformats.org/officeDocument/2006/relationships/notesMaster" Target="/ppt/notesMasters/notesMaster1.xml" Id="Rd38d958ae481470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19e47f088746d8" /><Relationship Type="http://schemas.openxmlformats.org/officeDocument/2006/relationships/notesMaster" Target="/ppt/notesMasters/notesMaster1.xml" Id="R284abe9a5f9d497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ddadbf895284aa1" /><Relationship Type="http://schemas.openxmlformats.org/officeDocument/2006/relationships/notesMaster" Target="/ppt/notesMasters/notesMaster1.xml" Id="Rde9d59588d3e4cc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e00ccc37fb44057" /><Relationship Type="http://schemas.openxmlformats.org/officeDocument/2006/relationships/notesMaster" Target="/ppt/notesMasters/notesMaster1.xml" Id="R431259712bd3479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cb0179641604016" /><Relationship Type="http://schemas.openxmlformats.org/officeDocument/2006/relationships/notesMaster" Target="/ppt/notesMasters/notesMaster1.xml" Id="Reac3521980ff496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b5dd821a2c242cf" /><Relationship Type="http://schemas.openxmlformats.org/officeDocument/2006/relationships/notesMaster" Target="/ppt/notesMasters/notesMaster1.xml" Id="Rb3dde54dfb4b4db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f6d8ac8a59405b" /><Relationship Type="http://schemas.openxmlformats.org/officeDocument/2006/relationships/notesMaster" Target="/ppt/notesMasters/notesMaster1.xml" Id="Rde45c712a2b04cf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90d9cb8a684470c" /><Relationship Type="http://schemas.openxmlformats.org/officeDocument/2006/relationships/notesMaster" Target="/ppt/notesMasters/notesMaster1.xml" Id="Rfbe08adf20074ce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534f32b09cf41d3" /><Relationship Type="http://schemas.openxmlformats.org/officeDocument/2006/relationships/notesMaster" Target="/ppt/notesMasters/notesMaster1.xml" Id="R89ca8fca9d6b497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e6ddb0f35c0407a" /><Relationship Type="http://schemas.openxmlformats.org/officeDocument/2006/relationships/notesMaster" Target="/ppt/notesMasters/notesMaster1.xml" Id="R37924d04f26148c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08f832034e245bd" /><Relationship Type="http://schemas.openxmlformats.org/officeDocument/2006/relationships/notesMaster" Target="/ppt/notesMasters/notesMaster1.xml" Id="R581e9d4c8fdb4fe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4991602ea9c4333" /><Relationship Type="http://schemas.openxmlformats.org/officeDocument/2006/relationships/notesMaster" Target="/ppt/notesMasters/notesMaster1.xml" Id="R688e54af3cf64ad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cc1b0a55b8e4098" /><Relationship Type="http://schemas.openxmlformats.org/officeDocument/2006/relationships/notesMaster" Target="/ppt/notesMasters/notesMaster1.xml" Id="R47de790e68194f9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daa9b0490fa455a" /><Relationship Type="http://schemas.openxmlformats.org/officeDocument/2006/relationships/notesMaster" Target="/ppt/notesMasters/notesMaster1.xml" Id="Rfb5d0cdda5884e8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c288668e66d4e17" /><Relationship Type="http://schemas.openxmlformats.org/officeDocument/2006/relationships/notesMaster" Target="/ppt/notesMasters/notesMaster1.xml" Id="R8a9e4ef9611a41f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fb5f1744cf2431d" /><Relationship Type="http://schemas.openxmlformats.org/officeDocument/2006/relationships/notesMaster" Target="/ppt/notesMasters/notesMaster1.xml" Id="Re713d57e3e7a461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cd9d415734548fc" /><Relationship Type="http://schemas.openxmlformats.org/officeDocument/2006/relationships/notesMaster" Target="/ppt/notesMasters/notesMaster1.xml" Id="Rf6451c90a92e47f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221e535c0f64e01" /><Relationship Type="http://schemas.openxmlformats.org/officeDocument/2006/relationships/notesMaster" Target="/ppt/notesMasters/notesMaster1.xml" Id="R4273d6fbabf6412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4ee01b182fc4355" /><Relationship Type="http://schemas.openxmlformats.org/officeDocument/2006/relationships/notesMaster" Target="/ppt/notesMasters/notesMaster1.xml" Id="R433337170c9641e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0bfa972d9a24507" /><Relationship Type="http://schemas.openxmlformats.org/officeDocument/2006/relationships/notesMaster" Target="/ppt/notesMasters/notesMaster1.xml" Id="Rd532ba6786034ee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c3f5196dbaf451c" /><Relationship Type="http://schemas.openxmlformats.org/officeDocument/2006/relationships/notesMaster" Target="/ppt/notesMasters/notesMaster1.xml" Id="R84714222360a429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efa45e9104b40b1" /><Relationship Type="http://schemas.openxmlformats.org/officeDocument/2006/relationships/notesMaster" Target="/ppt/notesMasters/notesMaster1.xml" Id="R0017092631c041b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596d197c0a648e7" /><Relationship Type="http://schemas.openxmlformats.org/officeDocument/2006/relationships/notesMaster" Target="/ppt/notesMasters/notesMaster1.xml" Id="R897a2a810b0d4b1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0b75aeea69945c4" /><Relationship Type="http://schemas.openxmlformats.org/officeDocument/2006/relationships/notesMaster" Target="/ppt/notesMasters/notesMaster1.xml" Id="R0c9fd87de148445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610cd052ad34742" /><Relationship Type="http://schemas.openxmlformats.org/officeDocument/2006/relationships/notesMaster" Target="/ppt/notesMasters/notesMaster1.xml" Id="R82e9b2e9f2544ca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1.</a:t>
            </a:r>
          </a:p>
          <a:p xmlns:a="http://schemas.openxmlformats.org/drawingml/2006/main">
            <a:r>
              <a:t>Peça uma resposta inicial sem antecipar a solução. Retome a pergunta no encerramento.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1.</a:t>
            </a:r>
          </a:p>
          <a:p xmlns:a="http://schemas.openxmlformats.org/drawingml/2006/main">
            <a:r>
              <a:t>Explique que a ONU reúne órgãos com regras próprias. Exemplos desta apresentação são fictícios. Pressupõe-se quórum e direito de voto.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2.</a:t>
            </a:r>
          </a:p>
          <a:p xmlns:a="http://schemas.openxmlformats.org/drawingml/2006/main">
            <a:r>
              <a:t>O modo de votar e a maioria são dimensões diferentes. Eleições seguem em regra voto secreto, com regras específicas. Fonte: https://www.un.org/en/ga/about/ropga/plenary.shtml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2.</a:t>
            </a:r>
          </a:p>
          <a:p xmlns:a="http://schemas.openxmlformats.org/drawingml/2006/main">
            <a:r>
              <a:t>Abstenção não permite presumir concordância, discordância ou indiferença política. Fonte: guia, p. 2; https://www.un.org/en/ga/about/ropga/plenary.shtml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3.</a:t>
            </a:r>
          </a:p>
          <a:p xmlns:a="http://schemas.openxmlformats.org/drawingml/2006/main">
            <a:r>
              <a:t>Cada Estado tem um voto. Presentes e votantes designa apenas quem vota sim ou não. Ausentes e abstenções ficam fora da base da maioria. Fonte: https://www.un.org/en/about-us/un-charter/full-text</a:t>
            </a:r>
          </a:p>
          <a:p xmlns:a="http://schemas.openxmlformats.org/drawingml/2006/main">
            <a:r>
              <a:t>https://www.un.org/en/ga/about/ropga/plenary.shtml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3.</a:t>
            </a:r>
          </a:p>
          <a:p xmlns:a="http://schemas.openxmlformats.org/drawingml/2006/main">
            <a:r>
              <a:t>A lista do art. 18 inclui também eleições especificadas, funcionamento do sistema de tutela e suspensão de direitos e privilégios. Incluir novas categorias de questões importantes exige maioria dos presentes e votantes.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3.</a:t>
            </a:r>
          </a:p>
          <a:p xmlns:a="http://schemas.openxmlformats.org/drawingml/2006/main">
            <a:r>
              <a:t>Primeiro inteiro estritamente maior que metade da base. Base 100 exige 51 e base 101 também exige 51.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3.</a:t>
            </a:r>
          </a:p>
          <a:p xmlns:a="http://schemas.openxmlformats.org/drawingml/2006/main">
            <a:r>
              <a:t>Se o resultado for fracionário, arredondar para cima. Se for exato, basta atingir o próprio resultado.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3.</a:t>
            </a:r>
          </a:p>
          <a:p xmlns:a="http://schemas.openxmlformats.org/drawingml/2006/main">
            <a:r>
              <a:t>A regra 67 permite iniciar debate com um terço dos membros presentes, mas exige presença da maioria para decidir. Não confundir esta presença com a base sim + não. Fonte: https://www.un.org/en/ga/about/ropga/plenary.shtml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4.</a:t>
            </a:r>
          </a:p>
          <a:p xmlns:a="http://schemas.openxmlformats.org/drawingml/2006/main">
            <a:r>
              <a:t>Pergunte se os 100 votos favoráveis bastam. Não revele as duas conclusões ainda. Fonte normativa: https://www.un.org/en/about-us/un-charter/full-text</a:t>
            </a:r>
          </a:p>
          <a:p xmlns:a="http://schemas.openxmlformats.org/drawingml/2006/main">
            <a:r>
              <a:t>https://www.un.org/en/ga/about/ropga/plenary.shtml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4.</a:t>
            </a:r>
          </a:p>
          <a:p xmlns:a="http://schemas.openxmlformats.org/drawingml/2006/main">
            <a:r>
              <a:t>Mesmo placar do slide anterior: 100 sim, 60 não, 30 abstenções.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4.</a:t>
            </a:r>
          </a:p>
          <a:p xmlns:a="http://schemas.openxmlformats.org/drawingml/2006/main">
            <a:r>
              <a:t>Mesmo placar: a categoria jurídica muda a maioria e o resultado.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4.</a:t>
            </a:r>
          </a:p>
          <a:p xmlns:a="http://schemas.openxmlformats.org/drawingml/2006/main">
            <a:r>
              <a:t>Apresente cada linha e peça a conta antes de explicar o resultado. Fonte: https://www.un.org/en/about-us/un-charter/full-text</a:t>
            </a:r>
          </a:p>
          <a:p xmlns:a="http://schemas.openxmlformats.org/drawingml/2006/main">
            <a:r>
              <a:t>https://www.un.org/en/ga/about/ropga/plenary.shtml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5.</a:t>
            </a:r>
          </a:p>
          <a:p xmlns:a="http://schemas.openxmlformats.org/drawingml/2006/main">
            <a:r>
              <a:t>Os dez não permanentes são eleitos pela Assembleia para mandatos de dois anos. Cada membro tem um voto.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5.</a:t>
            </a:r>
          </a:p>
          <a:p xmlns:a="http://schemas.openxmlformats.org/drawingml/2006/main">
            <a:r>
              <a:t>A expressão substantiva é usada aqui para as demais questões do art. 27, § 3º. A prática permite abstenção de permanentes sem bloqueio. Fonte: https://www.un.org/en/about-us/un-charter/full-text</a:t>
            </a:r>
          </a:p>
          <a:p xmlns:a="http://schemas.openxmlformats.org/drawingml/2006/main">
            <a:r>
              <a:t>https://main.un.org/securitycouncil/en/content/voting-system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5.</a:t>
            </a:r>
          </a:p>
          <a:p xmlns:a="http://schemas.openxmlformats.org/drawingml/2006/main">
            <a:r>
              <a:t>Veto é o voto negativo de permanente em questão substantiva. Um não de não permanente não é veto, embora contribua para o placar. Fonte: https://main.un.org/securitycouncil/en/content/voting-system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5.</a:t>
            </a:r>
          </a:p>
          <a:p xmlns:a="http://schemas.openxmlformats.org/drawingml/2006/main">
            <a:r>
              <a:t>O texto do art. 27 menciona votos concordantes dos permanentes, mas a prática consolidada admite sua abstenção. Fonte: https://main.un.org/securitycouncil/en/content/voting-system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5.</a:t>
            </a:r>
          </a:p>
          <a:p xmlns:a="http://schemas.openxmlformats.org/drawingml/2006/main">
            <a:r>
              <a:t>Salvo indicação, as questões são substantivas. Pergunte por que o voto contra de permanente não bloqueia uma questão processual. Fonte: https://www.un.org/en/about-us/un-charter/full-text</a:t>
            </a:r>
          </a:p>
          <a:p xmlns:a="http://schemas.openxmlformats.org/drawingml/2006/main">
            <a:r>
              <a:t>https://main.un.org/securitycouncil/en/content/voting-system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5.</a:t>
            </a:r>
          </a:p>
          <a:p xmlns:a="http://schemas.openxmlformats.org/drawingml/2006/main">
            <a:r>
              <a:t>Não ampliar a regra a toda decisão relativa a conflito. A previsão abrange decisões sob Capítulo VI e art. 52, § 3º. Fonte: 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6.</a:t>
            </a:r>
          </a:p>
          <a:p xmlns:a="http://schemas.openxmlformats.org/drawingml/2006/main">
            <a:r>
              <a:t>Consenso integra a prática dos órgãos. Arts. 18 e 27 disciplinam votação e não estabelecem exigência geral de consenso. Fonte: https://ask.un.org/faq/260981</a:t>
            </a:r>
          </a:p>
          <a:p xmlns:a="http://schemas.openxmlformats.org/drawingml/2006/main">
            <a:r>
              <a:t>https://www.un.org/en/model-united-nations/how-decisions-are-made-un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6.</a:t>
            </a:r>
          </a:p>
          <a:p xmlns:a="http://schemas.openxmlformats.org/drawingml/2006/main">
            <a:r>
              <a:t>Este roteiro não é uma regra uniforme de toda conferência internacional. Fonte: https://www.un.org/en/model-united-nations/how-decisions-are-made-un</a:t>
            </a:r>
          </a:p>
          <a:p xmlns:a="http://schemas.openxmlformats.org/drawingml/2006/main">
            <a:r>
              <a:t>https://ask.un.org/faq/260981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6.</a:t>
            </a:r>
          </a:p>
          <a:p xmlns:a="http://schemas.openxmlformats.org/drawingml/2006/main">
            <a:r>
              <a:t>Ao falar de unanimidade em votação, verificar abstenções e ausências. Reservas de conteúdo podem coexistir com aceitação da adoção por consenso. Fonte: https://ask.un.org/faq/260981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6.</a:t>
            </a:r>
          </a:p>
          <a:p xmlns:a="http://schemas.openxmlformats.org/drawingml/2006/main">
            <a:r>
              <a:t>Se houver objeção formal, no procedimento usual não há consenso sobre aquele texto. Pode haver negociação ou votação conforme regras. Silêncio pode concluir negociação ou adoção especificamente autorizada, não qualquer adoção automática. Fonte: https://www.un.org/en/model-united-nations/how-decisions-are-made-un</a:t>
            </a:r>
          </a:p>
          <a:p xmlns:a="http://schemas.openxmlformats.org/drawingml/2006/main">
            <a:r>
              <a:t>https://ask.un.org/faq/260981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7.</a:t>
            </a:r>
          </a:p>
          <a:p xmlns:a="http://schemas.openxmlformats.org/drawingml/2006/main">
            <a:r>
              <a:t>Peça base, mínimo e conclusão. Dê 3 minutos. As respostas estão no slide seguinte. Base normativa: https://www.un.org/en/about-us/un-charter/full-text</a:t>
            </a:r>
          </a:p>
          <a:p xmlns:a="http://schemas.openxmlformats.org/drawingml/2006/main">
            <a:r>
              <a:t>https://www.un.org/en/ga/about/ropga/plenary.shtml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8.</a:t>
            </a:r>
          </a:p>
          <a:p xmlns:a="http://schemas.openxmlformats.org/drawingml/2006/main">
            <a:r>
              <a:t>Questão 3: 121 × 2 ÷ 3 = 80,66… Fonte: https://www.un.org/en/about-us/un-charter/full-text</a:t>
            </a:r>
          </a:p>
          <a:p xmlns:a="http://schemas.openxmlformats.org/drawingml/2006/main">
            <a:r>
              <a:t>https://www.un.org/en/ga/about/ropga/plenary.shtml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7.</a:t>
            </a:r>
          </a:p>
          <a:p xmlns:a="http://schemas.openxmlformats.org/drawingml/2006/main">
            <a:r>
              <a:t>Peça aos alunos para justificar e identificar veto ou falta de votos. Fonte: https://main.un.org/securitycouncil/en/content/voting-system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8.</a:t>
            </a:r>
          </a:p>
          <a:p xmlns:a="http://schemas.openxmlformats.org/drawingml/2006/main">
            <a:r>
              <a:t>Na questão 5, abstenção do permanente não impede adoção. Na questão 6, voto contrário em questão processual não é veto. Fonte: https://main.un.org/securitycouncil/en/content/voting-system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7.</a:t>
            </a:r>
          </a:p>
          <a:p xmlns:a="http://schemas.openxmlformats.org/drawingml/2006/main">
            <a:r>
              <a:t>Peça que as duplas redijam duas respostas curtas. Fontes: https://ask.un.org/faq/260981</a:t>
            </a:r>
          </a:p>
          <a:p xmlns:a="http://schemas.openxmlformats.org/drawingml/2006/main">
            <a:r>
              <a:t>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8.</a:t>
            </a:r>
          </a:p>
          <a:p xmlns:a="http://schemas.openxmlformats.org/drawingml/2006/main">
            <a:r>
              <a:t>Questão 7: reserva e objeção formal são diferentes. Questão 8: distinguir órgão, matéria e posição de permanente. Fontes: https://ask.un.org/faq/260981</a:t>
            </a:r>
          </a:p>
          <a:p xmlns:a="http://schemas.openxmlformats.org/drawingml/2006/main">
            <a:r>
              <a:t>https://main.un.org/securitycouncil/en/content/voting-system</a:t>
            </a:r>
          </a:p>
          <a:p xmlns:a="http://schemas.openxmlformats.org/drawingml/2006/main">
            <a:r>
              <a:t>https://www.un.org/en/about-us/un-charter/full-text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8.</a:t>
            </a:r>
          </a:p>
          <a:p xmlns:a="http://schemas.openxmlformats.org/drawingml/2006/main">
            <a:r>
              <a:t>Os órgãos votam separadamente. Exige-se maioria absoluta em cada órgão. Não aplicar automaticamente a regra de nove sim a esta eleição. Fonte: https://www.icj-cij.org/statute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8.</a:t>
            </a:r>
          </a:p>
          <a:p xmlns:a="http://schemas.openxmlformats.org/drawingml/2006/main">
            <a:r>
              <a:t>Não é quadro exaustivo de todas as decisões e eleições. Fontes: https://www.un.org/en/about-us/un-charter/full-text</a:t>
            </a:r>
          </a:p>
          <a:p xmlns:a="http://schemas.openxmlformats.org/drawingml/2006/main">
            <a:r>
              <a:t>https://www.un.org/en/ga/about/ropga/plenary.shtml</a:t>
            </a:r>
          </a:p>
          <a:p xmlns:a="http://schemas.openxmlformats.org/drawingml/2006/main">
            <a:r>
              <a:t>https://main.un.org/securitycouncil/en/content/voting-system</a:t>
            </a:r>
          </a:p>
          <a:p xmlns:a="http://schemas.openxmlformats.org/drawingml/2006/main">
            <a:r>
              <a:t>https://ask.un.org/faq/260981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8.</a:t>
            </a:r>
          </a:p>
          <a:p xmlns:a="http://schemas.openxmlformats.org/drawingml/2006/main">
            <a:r>
              <a:t>Recolha bilhete de saída. Resposta esperada: depende do órgão, da maioria, do tipo de matéria e de quem se opõe. No consenso, distinguir reserva e objeção à adoção. Fontes: https://www.un.org/en/about-us/un-charter/full-text</a:t>
            </a:r>
          </a:p>
          <a:p xmlns:a="http://schemas.openxmlformats.org/drawingml/2006/main">
            <a:r>
              <a:t>https://ask.un.org/faq/260981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9.</a:t>
            </a:r>
          </a:p>
          <a:p xmlns:a="http://schemas.openxmlformats.org/drawingml/2006/main">
            <a:r>
              <a:t>Referências trazidas do guia elaborado a partir de fontes oficiais consultadas em 2 de outubro de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Guia do aluno Votação na ONU, página 9.</a:t>
            </a:r>
          </a:p>
          <a:p xmlns:a="http://schemas.openxmlformats.org/drawingml/2006/main">
            <a:r>
              <a:t>Referências oficiais do guia. Os exercícios e placares são fictícios.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03e3a67a10439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3942c4fb40444f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8a3b39446f645b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825fb18bab0493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d87fdb3ca3547a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a59dc3c6403457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6D722671-2B3F-4AD7-B789-9B168B2BBF7F}"/>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68B79C6-F240-41E1-A039-22E4D01480D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DB7E11F1-62C3-429F-93E7-69E731BFE2C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4A832339-298E-43A4-A42A-2631042EFF17}"/>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6310D56F-CD37-4B06-BE0C-6F61CE9A991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15EBF2C-D050-47EE-B03A-B5F3F5A25BFF}"/>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83C649E2-20AF-41EF-8682-408EE111FC2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E8AEA6FA-34D5-4097-99E5-B01DDD864C4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712583AC-3DDF-4560-99D3-2D5465EAA57A}"/>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8619BB7-E999-4466-81D5-BC9387406CB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F616835A-55D0-480F-8166-C81B9654C8F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9DC5C23A-AC4D-4DBD-859C-64F4191A1BD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5C4CC8CD-3E2A-4C99-A2B0-6616BF760C31}"/>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7B279D4-E4DC-4F87-BA90-162FAEBDE67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3C8BFCDF-87C1-42EA-86D1-6501BCA461A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ddf3d8ab1b74edb" /><Relationship Type="http://schemas.openxmlformats.org/officeDocument/2006/relationships/slideLayout" Target="/ppt/slideLayouts/slideLayout1.xml" Id="Rd74d4a43b0be48c3" /><Relationship Type="http://schemas.openxmlformats.org/officeDocument/2006/relationships/slideLayout" Target="/ppt/slideLayouts/slideLayout2.xml" Id="Re438796df5f44f94" /><Relationship Type="http://schemas.openxmlformats.org/officeDocument/2006/relationships/slideLayout" Target="/ppt/slideLayouts/slideLayout3.xml" Id="Rf642d30f3e814f32" /><Relationship Type="http://schemas.openxmlformats.org/officeDocument/2006/relationships/slideLayout" Target="/ppt/slideLayouts/slideLayout4.xml" Id="R8dd677664b474444" /><Relationship Type="http://schemas.openxmlformats.org/officeDocument/2006/relationships/slideLayout" Target="/ppt/slideLayouts/slideLayout5.xml" Id="R0caf0c0ee7e84f24" /><Relationship Type="http://schemas.openxmlformats.org/officeDocument/2006/relationships/slideLayout" Target="/ppt/slideLayouts/slideLayout6.xml" Id="R401ce100591b469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74d4a43b0be48c3"/>
    <p:sldLayoutId xmlns:r="http://schemas.openxmlformats.org/officeDocument/2006/relationships" id="2147483650" r:id="Re438796df5f44f94"/>
    <p:sldLayoutId xmlns:r="http://schemas.openxmlformats.org/officeDocument/2006/relationships" id="2147483651" r:id="Rf642d30f3e814f32"/>
    <p:sldLayoutId xmlns:r="http://schemas.openxmlformats.org/officeDocument/2006/relationships" id="2147483652" r:id="R8dd677664b474444"/>
    <p:sldLayoutId xmlns:r="http://schemas.openxmlformats.org/officeDocument/2006/relationships" id="2147483653" r:id="R0caf0c0ee7e84f24"/>
    <p:sldLayoutId xmlns:r="http://schemas.openxmlformats.org/officeDocument/2006/relationships" id="2147483654" r:id="R401ce100591b469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bcbeb3da9b74279" /><Relationship Type="http://schemas.openxmlformats.org/officeDocument/2006/relationships/notesSlide" Target="/ppt/notesSlides/notesSlide1.xml" Id="R6fc5d434c4b444a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8fed9a7b8074123" /><Relationship Type="http://schemas.openxmlformats.org/officeDocument/2006/relationships/notesSlide" Target="/ppt/notesSlides/notesSlide2.xml" Id="R4f782e954a3644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aa1e2b4e01e4067" /><Relationship Type="http://schemas.openxmlformats.org/officeDocument/2006/relationships/notesSlide" Target="/ppt/notesSlides/notesSlide3.xml" Id="Ra372f116adc643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2a6332bf6754be1" /><Relationship Type="http://schemas.openxmlformats.org/officeDocument/2006/relationships/notesSlide" Target="/ppt/notesSlides/notesSlide4.xml" Id="Rec1c6167374041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43e12d927a74326" /><Relationship Type="http://schemas.openxmlformats.org/officeDocument/2006/relationships/notesSlide" Target="/ppt/notesSlides/notesSlide5.xml" Id="R7085feb85e9a48b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a58eaa313fc4658" /><Relationship Type="http://schemas.openxmlformats.org/officeDocument/2006/relationships/notesSlide" Target="/ppt/notesSlides/notesSlide6.xml" Id="R973b13cc022c44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0230fc0d63147ca" /><Relationship Type="http://schemas.openxmlformats.org/officeDocument/2006/relationships/notesSlide" Target="/ppt/notesSlides/notesSlide7.xml" Id="R4791e96dd44b47a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e44f4b9b0724c62" /><Relationship Type="http://schemas.openxmlformats.org/officeDocument/2006/relationships/notesSlide" Target="/ppt/notesSlides/notesSlide8.xml" Id="Rd11a62ad3c61460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b8a649533c24aa0" /><Relationship Type="http://schemas.openxmlformats.org/officeDocument/2006/relationships/notesSlide" Target="/ppt/notesSlides/notesSlide9.xml" Id="Rd7303fec206c477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aae1b7ecd7646bf" /><Relationship Type="http://schemas.openxmlformats.org/officeDocument/2006/relationships/notesSlide" Target="/ppt/notesSlides/notesSlide10.xml" Id="R1e316ff1d7a043a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72c222859c448e6" /><Relationship Type="http://schemas.openxmlformats.org/officeDocument/2006/relationships/notesSlide" Target="/ppt/notesSlides/notesSlide11.xml" Id="Rea46173c81024e6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a0776e42c3c40f5" /><Relationship Type="http://schemas.openxmlformats.org/officeDocument/2006/relationships/notesSlide" Target="/ppt/notesSlides/notesSlide12.xml" Id="R693652ea6e1f408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ae0518eabf04d74" /><Relationship Type="http://schemas.openxmlformats.org/officeDocument/2006/relationships/notesSlide" Target="/ppt/notesSlides/notesSlide13.xml" Id="R85cd0e5e55a94ef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6da2687c871460b" /><Relationship Type="http://schemas.openxmlformats.org/officeDocument/2006/relationships/notesSlide" Target="/ppt/notesSlides/notesSlide14.xml" Id="Rc1c3e4aa0816422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acf7c61c81d4d1f" /><Relationship Type="http://schemas.openxmlformats.org/officeDocument/2006/relationships/notesSlide" Target="/ppt/notesSlides/notesSlide15.xml" Id="Rc78ae253d87b481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28ee279152b04875" /><Relationship Type="http://schemas.openxmlformats.org/officeDocument/2006/relationships/notesSlide" Target="/ppt/notesSlides/notesSlide16.xml" Id="R787b98f68891464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540fe0992fa84de0" /><Relationship Type="http://schemas.openxmlformats.org/officeDocument/2006/relationships/notesSlide" Target="/ppt/notesSlides/notesSlide17.xml" Id="R2fcb2d708c6c477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6890f13616634a1a" /><Relationship Type="http://schemas.openxmlformats.org/officeDocument/2006/relationships/notesSlide" Target="/ppt/notesSlides/notesSlide18.xml" Id="Rb831c9c534094e5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31349c9931774474" /><Relationship Type="http://schemas.openxmlformats.org/officeDocument/2006/relationships/notesSlide" Target="/ppt/notesSlides/notesSlide19.xml" Id="R6775660379894db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7daaddaee7f4dc5" /><Relationship Type="http://schemas.openxmlformats.org/officeDocument/2006/relationships/notesSlide" Target="/ppt/notesSlides/notesSlide20.xml" Id="R6a97e5d9933347b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20ed8a206b844c3" /><Relationship Type="http://schemas.openxmlformats.org/officeDocument/2006/relationships/notesSlide" Target="/ppt/notesSlides/notesSlide21.xml" Id="Rdf99f0777ba6488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2d7637f9f3014e11" /><Relationship Type="http://schemas.openxmlformats.org/officeDocument/2006/relationships/notesSlide" Target="/ppt/notesSlides/notesSlide22.xml" Id="R468c540a82e8457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ec26133940f0427f" /><Relationship Type="http://schemas.openxmlformats.org/officeDocument/2006/relationships/notesSlide" Target="/ppt/notesSlides/notesSlide23.xml" Id="Rd5e5e744a765440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6dc405df2070446b" /><Relationship Type="http://schemas.openxmlformats.org/officeDocument/2006/relationships/notesSlide" Target="/ppt/notesSlides/notesSlide24.xml" Id="R1228c99a82d44e5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69a68f3a2e1446e7" /><Relationship Type="http://schemas.openxmlformats.org/officeDocument/2006/relationships/notesSlide" Target="/ppt/notesSlides/notesSlide25.xml" Id="Rf7f447981fa64fb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a4aa15b1196741f8" /><Relationship Type="http://schemas.openxmlformats.org/officeDocument/2006/relationships/notesSlide" Target="/ppt/notesSlides/notesSlide26.xml" Id="Rf859fd804f3a432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81b39d6970004de1" /><Relationship Type="http://schemas.openxmlformats.org/officeDocument/2006/relationships/notesSlide" Target="/ppt/notesSlides/notesSlide27.xml" Id="R5aa3c34bc24947c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99162bc14f3141cf" /><Relationship Type="http://schemas.openxmlformats.org/officeDocument/2006/relationships/notesSlide" Target="/ppt/notesSlides/notesSlide28.xml" Id="R4ebdc7bfc9d1444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5f94267c539141b4" /><Relationship Type="http://schemas.openxmlformats.org/officeDocument/2006/relationships/notesSlide" Target="/ppt/notesSlides/notesSlide29.xml" Id="R7e3faab1de644c5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399a8ddff72a411e" /><Relationship Type="http://schemas.openxmlformats.org/officeDocument/2006/relationships/notesSlide" Target="/ppt/notesSlides/notesSlide30.xml" Id="Re0f45f3069434ce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7ac38c630f0c456f" /><Relationship Type="http://schemas.openxmlformats.org/officeDocument/2006/relationships/notesSlide" Target="/ppt/notesSlides/notesSlide31.xml" Id="R770bc744aff644d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30d1aa42ae9d4ec0" /><Relationship Type="http://schemas.openxmlformats.org/officeDocument/2006/relationships/notesSlide" Target="/ppt/notesSlides/notesSlide32.xml" Id="R0362d4af8ee94fa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595b89ac5c954f44" /><Relationship Type="http://schemas.openxmlformats.org/officeDocument/2006/relationships/notesSlide" Target="/ppt/notesSlides/notesSlide33.xml" Id="R59c020ba898f4f3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f392744aab344bc9" /><Relationship Type="http://schemas.openxmlformats.org/officeDocument/2006/relationships/notesSlide" Target="/ppt/notesSlides/notesSlide34.xml" Id="R4fc4f5c66d4945b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e0efd96b78194538" /><Relationship Type="http://schemas.openxmlformats.org/officeDocument/2006/relationships/notesSlide" Target="/ppt/notesSlides/notesSlide35.xml" Id="R09b26942e11c4d43" /></Relationships>
</file>

<file path=ppt/slides/slide1.xml><?xml version="1.0" encoding="utf-8"?>
<p:sld xmlns:p="http://schemas.openxmlformats.org/presentationml/2006/main">
  <p:cSld>
    <p:bg>
      <p:bgPr>
        <a:solidFill xmlns:a="http://schemas.openxmlformats.org/drawingml/2006/main">
          <a:srgbClr val="193C55"/>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EB42CCC7-BB66-4BAE-88C0-18AC5F12F3A6}"/>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Votação na ONU</a:t>
            </a:r>
          </a:p>
          <a:p xmlns:a="http://schemas.openxmlformats.org/drawingml/2006/main">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sem complicação</a:t>
            </a:r>
          </a:p>
        </p:txBody>
      </p:sp>
      <p:sp>
        <p:nvSpPr>
          <p:cNvPr id="2" name="text-1">
            <a:extLst xmlns:a="http://schemas.openxmlformats.org/drawingml/2006/main">
              <a:ext uri="{FF2B5EF4-FFF2-40B4-BE49-F238E27FC236}">
                <a16:creationId xmlns:a16="http://schemas.microsoft.com/office/drawing/2014/main" id="{B90FA52E-3A38-46F8-BCFA-28B0EDC11316}"/>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C4DFE6"/>
                </a:solidFill>
                <a:latin typeface="DejaVu Sans"/>
                <a:ea typeface="DejaVu Sans"/>
                <a:cs typeface="DejaVu Sans"/>
              </a:defRPr>
            </a:pPr>
            <a:r>
              <a:rPr sz="1275" b="0">
                <a:solidFill>
                  <a:srgbClr val="C4DFE6"/>
                </a:solidFill>
                <a:latin typeface="DejaVu Sans"/>
                <a:ea typeface="DejaVu Sans"/>
                <a:cs typeface="DejaVu Sans"/>
              </a:rPr>
              <a:t>1</a:t>
            </a:r>
          </a:p>
        </p:txBody>
      </p:sp>
      <p:sp>
        <p:nvSpPr>
          <p:cNvPr id="3" name="text-2">
            <a:extLst xmlns:a="http://schemas.openxmlformats.org/drawingml/2006/main">
              <a:ext uri="{FF2B5EF4-FFF2-40B4-BE49-F238E27FC236}">
                <a16:creationId xmlns:a16="http://schemas.microsoft.com/office/drawing/2014/main" id="{66FF1979-4A24-48D3-93F0-6B48F1A7CC29}"/>
              </a:ext>
            </a:extLst>
          </p:cNvPr>
          <p:cNvSpPr>
            <a:spLocks xmlns:a="http://schemas.openxmlformats.org/drawingml/2006/main" noGrp="1"/>
          </p:cNvSpPr>
          <p:nvPr/>
        </p:nvSpPr>
        <p:spPr>
          <a:xfrm xmlns:a="http://schemas.openxmlformats.org/drawingml/2006/main">
            <a:off x="762000" y="2905125"/>
            <a:ext cx="10096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C4DFE6"/>
                </a:solidFill>
                <a:latin typeface="DejaVu Sans"/>
                <a:ea typeface="DejaVu Sans"/>
                <a:cs typeface="DejaVu Sans"/>
              </a:defRPr>
            </a:pPr>
            <a:r>
              <a:rPr sz="2400" b="0">
                <a:solidFill>
                  <a:srgbClr val="C4DFE6"/>
                </a:solidFill>
                <a:latin typeface="DejaVu Sans"/>
                <a:ea typeface="DejaVu Sans"/>
                <a:cs typeface="DejaVu Sans"/>
              </a:rPr>
              <a:t>Assembleia Geral, Conselho de Segurança e consenso</a:t>
            </a:r>
          </a:p>
        </p:txBody>
      </p:sp>
      <p:sp>
        <p:nvSpPr>
          <p:cNvPr id="4" name="text-3">
            <a:extLst xmlns:a="http://schemas.openxmlformats.org/drawingml/2006/main">
              <a:ext uri="{FF2B5EF4-FFF2-40B4-BE49-F238E27FC236}">
                <a16:creationId xmlns:a16="http://schemas.microsoft.com/office/drawing/2014/main" id="{13D64494-9BE4-4094-9973-5E18D81C46BB}"/>
              </a:ext>
            </a:extLst>
          </p:cNvPr>
          <p:cNvSpPr>
            <a:spLocks xmlns:a="http://schemas.openxmlformats.org/drawingml/2006/main" noGrp="1"/>
          </p:cNvSpPr>
          <p:nvPr/>
        </p:nvSpPr>
        <p:spPr>
          <a:xfrm xmlns:a="http://schemas.openxmlformats.org/drawingml/2006/main">
            <a:off x="762000" y="5172075"/>
            <a:ext cx="1028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Professora Fernanda Karoline Oliveira Calixto</a:t>
            </a:r>
          </a:p>
        </p:txBody>
      </p:sp>
    </p:spTree>
    <p:extLst>
      <p:ext uri="{BB962C8B-B14F-4D97-AF65-F5344CB8AC3E}">
        <p14:creationId xmlns:p14="http://schemas.microsoft.com/office/powerpoint/2010/main" val="1044081611"/>
      </p:ext>
    </p:extLst>
  </p:cSld>
</p:sld>
</file>

<file path=ppt/slides/slide2.xml><?xml version="1.0" encoding="utf-8"?>
<p:sld xmlns:p="http://schemas.openxmlformats.org/presentationml/2006/main">
  <p:cSld>
    <p:bg>
      <p:bgPr>
        <a:solidFill xmlns:a="http://schemas.openxmlformats.org/drawingml/2006/main">
          <a:srgbClr val="193C55"/>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352A31C6-3F0C-4AC3-9905-BEE3F1F53FF6}"/>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Uma pergunta para começar</a:t>
            </a:r>
          </a:p>
        </p:txBody>
      </p:sp>
      <p:sp>
        <p:nvSpPr>
          <p:cNvPr id="2" name="text-1">
            <a:extLst xmlns:a="http://schemas.openxmlformats.org/drawingml/2006/main">
              <a:ext uri="{FF2B5EF4-FFF2-40B4-BE49-F238E27FC236}">
                <a16:creationId xmlns:a16="http://schemas.microsoft.com/office/drawing/2014/main" id="{2B73E65B-C444-47BC-9BAF-3831D4AE0633}"/>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C4DFE6"/>
                </a:solidFill>
                <a:latin typeface="DejaVu Sans"/>
                <a:ea typeface="DejaVu Sans"/>
                <a:cs typeface="DejaVu Sans"/>
              </a:defRPr>
            </a:pPr>
            <a:r>
              <a:rPr sz="1275" b="0">
                <a:solidFill>
                  <a:srgbClr val="C4DFE6"/>
                </a:solidFill>
                <a:latin typeface="DejaVu Sans"/>
                <a:ea typeface="DejaVu Sans"/>
                <a:cs typeface="DejaVu Sans"/>
              </a:rPr>
              <a:t>2</a:t>
            </a:r>
          </a:p>
        </p:txBody>
      </p:sp>
      <p:sp>
        <p:nvSpPr>
          <p:cNvPr id="3" name="text-2">
            <a:extLst xmlns:a="http://schemas.openxmlformats.org/drawingml/2006/main">
              <a:ext uri="{FF2B5EF4-FFF2-40B4-BE49-F238E27FC236}">
                <a16:creationId xmlns:a16="http://schemas.microsoft.com/office/drawing/2014/main" id="{E5ED41F0-A6C3-48DE-98D5-F2FE45AEE395}"/>
              </a:ext>
            </a:extLst>
          </p:cNvPr>
          <p:cNvSpPr>
            <a:spLocks xmlns:a="http://schemas.openxmlformats.org/drawingml/2006/main" noGrp="1"/>
          </p:cNvSpPr>
          <p:nvPr/>
        </p:nvSpPr>
        <p:spPr>
          <a:xfrm xmlns:a="http://schemas.openxmlformats.org/drawingml/2006/main">
            <a:off x="762000" y="2000250"/>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FFFFFF"/>
                </a:solidFill>
                <a:latin typeface="DejaVu Sans"/>
                <a:ea typeface="DejaVu Sans"/>
                <a:cs typeface="DejaVu Sans"/>
              </a:defRPr>
            </a:pPr>
            <a:r>
              <a:rPr sz="3525" b="1">
                <a:solidFill>
                  <a:srgbClr val="FFFFFF"/>
                </a:solidFill>
                <a:latin typeface="DejaVu Sans"/>
                <a:ea typeface="DejaVu Sans"/>
                <a:cs typeface="DejaVu Sans"/>
              </a:rPr>
              <a:t>Se muitos países apoiam uma proposta</a:t>
            </a:r>
          </a:p>
          <a:p xmlns:a="http://schemas.openxmlformats.org/drawingml/2006/main">
            <a:pPr>
              <a:defRPr sz="3525" b="1">
                <a:solidFill>
                  <a:srgbClr val="FFFFFF"/>
                </a:solidFill>
                <a:latin typeface="DejaVu Sans"/>
                <a:ea typeface="DejaVu Sans"/>
                <a:cs typeface="DejaVu Sans"/>
              </a:defRPr>
            </a:pPr>
            <a:r>
              <a:rPr sz="3525" b="1">
                <a:solidFill>
                  <a:srgbClr val="FFFFFF"/>
                </a:solidFill>
                <a:latin typeface="DejaVu Sans"/>
                <a:ea typeface="DejaVu Sans"/>
                <a:cs typeface="DejaVu Sans"/>
              </a:rPr>
              <a:t>e apenas um se opõe,</a:t>
            </a:r>
          </a:p>
          <a:p xmlns:a="http://schemas.openxmlformats.org/drawingml/2006/main">
            <a:pPr>
              <a:defRPr sz="3525" b="1">
                <a:solidFill>
                  <a:srgbClr val="FFFFFF"/>
                </a:solidFill>
                <a:latin typeface="DejaVu Sans"/>
                <a:ea typeface="DejaVu Sans"/>
                <a:cs typeface="DejaVu Sans"/>
              </a:defRPr>
            </a:pPr>
            <a:r>
              <a:rPr sz="3525" b="1">
                <a:solidFill>
                  <a:srgbClr val="FFFFFF"/>
                </a:solidFill>
                <a:latin typeface="DejaVu Sans"/>
                <a:ea typeface="DejaVu Sans"/>
                <a:cs typeface="DejaVu Sans"/>
              </a:rPr>
              <a:t>a ONU consegue aprová-la?</a:t>
            </a:r>
          </a:p>
        </p:txBody>
      </p:sp>
      <p:sp>
        <p:nvSpPr>
          <p:cNvPr id="4" name="text-3">
            <a:extLst xmlns:a="http://schemas.openxmlformats.org/drawingml/2006/main">
              <a:ext uri="{FF2B5EF4-FFF2-40B4-BE49-F238E27FC236}">
                <a16:creationId xmlns:a16="http://schemas.microsoft.com/office/drawing/2014/main" id="{C8D14AF5-6014-4B59-A86E-23A917CA75B0}"/>
              </a:ext>
            </a:extLst>
          </p:cNvPr>
          <p:cNvSpPr>
            <a:spLocks xmlns:a="http://schemas.openxmlformats.org/drawingml/2006/main" noGrp="1"/>
          </p:cNvSpPr>
          <p:nvPr/>
        </p:nvSpPr>
        <p:spPr>
          <a:xfrm xmlns:a="http://schemas.openxmlformats.org/drawingml/2006/main">
            <a:off x="762000" y="5343525"/>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C4DFE6"/>
                </a:solidFill>
                <a:latin typeface="DejaVu Sans"/>
                <a:ea typeface="DejaVu Sans"/>
                <a:cs typeface="DejaVu Sans"/>
              </a:defRPr>
            </a:pPr>
            <a:r>
              <a:rPr sz="2175" b="0">
                <a:solidFill>
                  <a:srgbClr val="C4DFE6"/>
                </a:solidFill>
                <a:latin typeface="DejaVu Sans"/>
                <a:ea typeface="DejaVu Sans"/>
                <a:cs typeface="DejaVu Sans"/>
              </a:rPr>
              <a:t>O que você precisaria saber para responder?</a:t>
            </a:r>
          </a:p>
        </p:txBody>
      </p:sp>
    </p:spTree>
    <p:extLst>
      <p:ext uri="{BB962C8B-B14F-4D97-AF65-F5344CB8AC3E}">
        <p14:creationId xmlns:p14="http://schemas.microsoft.com/office/powerpoint/2010/main" val="193190062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7E07C2F-C8BC-44FE-BE54-6EC302632B48}"/>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O caminho para interpretar uma votação</a:t>
            </a:r>
          </a:p>
        </p:txBody>
      </p:sp>
      <p:sp>
        <p:nvSpPr>
          <p:cNvPr id="2" name="text-1">
            <a:extLst xmlns:a="http://schemas.openxmlformats.org/drawingml/2006/main">
              <a:ext uri="{FF2B5EF4-FFF2-40B4-BE49-F238E27FC236}">
                <a16:creationId xmlns:a16="http://schemas.microsoft.com/office/drawing/2014/main" id="{EE4E7196-C7A7-4C8D-B7E2-CF31A00A1CC1}"/>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3</a:t>
            </a:r>
          </a:p>
        </p:txBody>
      </p:sp>
      <p:sp>
        <p:nvSpPr>
          <p:cNvPr id="3" name="text-2">
            <a:extLst xmlns:a="http://schemas.openxmlformats.org/drawingml/2006/main">
              <a:ext uri="{FF2B5EF4-FFF2-40B4-BE49-F238E27FC236}">
                <a16:creationId xmlns:a16="http://schemas.microsoft.com/office/drawing/2014/main" id="{4296EDB1-66F7-4BBB-9570-661324E50B5D}"/>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da ONU, arts. 18 e 27</a:t>
            </a:r>
          </a:p>
        </p:txBody>
      </p:sp>
      <p:sp>
        <p:nvSpPr>
          <p:cNvPr id="4" name="text-3">
            <a:extLst xmlns:a="http://schemas.openxmlformats.org/drawingml/2006/main">
              <a:ext uri="{FF2B5EF4-FFF2-40B4-BE49-F238E27FC236}">
                <a16:creationId xmlns:a16="http://schemas.microsoft.com/office/drawing/2014/main" id="{3F86A872-1ABB-4721-B8F9-AABD81C01199}"/>
              </a:ext>
            </a:extLst>
          </p:cNvPr>
          <p:cNvSpPr>
            <a:spLocks xmlns:a="http://schemas.openxmlformats.org/drawingml/2006/main" noGrp="1"/>
          </p:cNvSpPr>
          <p:nvPr/>
        </p:nvSpPr>
        <p:spPr>
          <a:xfrm xmlns:a="http://schemas.openxmlformats.org/drawingml/2006/main">
            <a:off x="762000" y="1866900"/>
            <a:ext cx="10572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1. Qual órgão decide?</a:t>
            </a:r>
          </a:p>
        </p:txBody>
      </p:sp>
      <p:sp>
        <p:nvSpPr>
          <p:cNvPr id="5" name="text-4">
            <a:extLst xmlns:a="http://schemas.openxmlformats.org/drawingml/2006/main">
              <a:ext uri="{FF2B5EF4-FFF2-40B4-BE49-F238E27FC236}">
                <a16:creationId xmlns:a16="http://schemas.microsoft.com/office/drawing/2014/main" id="{7F6C78CE-EC0E-49AF-95C5-CB02C04A4EC5}"/>
              </a:ext>
            </a:extLst>
          </p:cNvPr>
          <p:cNvSpPr>
            <a:spLocks xmlns:a="http://schemas.openxmlformats.org/drawingml/2006/main" noGrp="1"/>
          </p:cNvSpPr>
          <p:nvPr/>
        </p:nvSpPr>
        <p:spPr>
          <a:xfrm xmlns:a="http://schemas.openxmlformats.org/drawingml/2006/main">
            <a:off x="762000" y="2790825"/>
            <a:ext cx="10572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2. Há votação ou adoção sem votação?</a:t>
            </a:r>
          </a:p>
        </p:txBody>
      </p:sp>
      <p:sp>
        <p:nvSpPr>
          <p:cNvPr id="6" name="text-5">
            <a:extLst xmlns:a="http://schemas.openxmlformats.org/drawingml/2006/main">
              <a:ext uri="{FF2B5EF4-FFF2-40B4-BE49-F238E27FC236}">
                <a16:creationId xmlns:a16="http://schemas.microsoft.com/office/drawing/2014/main" id="{3BAE3F3D-0D21-4255-8CA2-80A90E2F0733}"/>
              </a:ext>
            </a:extLst>
          </p:cNvPr>
          <p:cNvSpPr>
            <a:spLocks xmlns:a="http://schemas.openxmlformats.org/drawingml/2006/main" noGrp="1"/>
          </p:cNvSpPr>
          <p:nvPr/>
        </p:nvSpPr>
        <p:spPr>
          <a:xfrm xmlns:a="http://schemas.openxmlformats.org/drawingml/2006/main">
            <a:off x="762000" y="3714750"/>
            <a:ext cx="10572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3. Qual maioria a matéria exige?</a:t>
            </a:r>
          </a:p>
        </p:txBody>
      </p:sp>
      <p:sp>
        <p:nvSpPr>
          <p:cNvPr id="7" name="text-6">
            <a:extLst xmlns:a="http://schemas.openxmlformats.org/drawingml/2006/main">
              <a:ext uri="{FF2B5EF4-FFF2-40B4-BE49-F238E27FC236}">
                <a16:creationId xmlns:a16="http://schemas.microsoft.com/office/drawing/2014/main" id="{0B25D01B-82CF-49F0-81E1-1484ED94D1DC}"/>
              </a:ext>
            </a:extLst>
          </p:cNvPr>
          <p:cNvSpPr>
            <a:spLocks xmlns:a="http://schemas.openxmlformats.org/drawingml/2006/main" noGrp="1"/>
          </p:cNvSpPr>
          <p:nvPr/>
        </p:nvSpPr>
        <p:spPr>
          <a:xfrm xmlns:a="http://schemas.openxmlformats.org/drawingml/2006/main">
            <a:off x="762000" y="4638675"/>
            <a:ext cx="10572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4. Existe uma condição adicional?</a:t>
            </a:r>
          </a:p>
        </p:txBody>
      </p:sp>
    </p:spTree>
    <p:extLst>
      <p:ext uri="{BB962C8B-B14F-4D97-AF65-F5344CB8AC3E}">
        <p14:creationId xmlns:p14="http://schemas.microsoft.com/office/powerpoint/2010/main" val="14575425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6D93938B-C780-4B9F-831C-BF3A5A432CE7}"/>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Registro do voto e regra de aprovação</a:t>
            </a:r>
          </a:p>
        </p:txBody>
      </p:sp>
      <p:sp>
        <p:nvSpPr>
          <p:cNvPr id="2" name="text-1">
            <a:extLst xmlns:a="http://schemas.openxmlformats.org/drawingml/2006/main">
              <a:ext uri="{FF2B5EF4-FFF2-40B4-BE49-F238E27FC236}">
                <a16:creationId xmlns:a16="http://schemas.microsoft.com/office/drawing/2014/main" id="{7113220C-9260-4A37-8531-5CCCBECF8ABB}"/>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4</a:t>
            </a:r>
          </a:p>
        </p:txBody>
      </p:sp>
      <p:sp>
        <p:nvSpPr>
          <p:cNvPr id="3" name="text-2">
            <a:extLst xmlns:a="http://schemas.openxmlformats.org/drawingml/2006/main">
              <a:ext uri="{FF2B5EF4-FFF2-40B4-BE49-F238E27FC236}">
                <a16:creationId xmlns:a16="http://schemas.microsoft.com/office/drawing/2014/main" id="{94F64F58-952A-4F80-B2D6-1C36B5C24D20}"/>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Regulamento da Assembleia Geral, regras 87 e 92</a:t>
            </a:r>
          </a:p>
        </p:txBody>
      </p:sp>
      <p:sp>
        <p:nvSpPr>
          <p:cNvPr id="4" name="text-3">
            <a:extLst xmlns:a="http://schemas.openxmlformats.org/drawingml/2006/main">
              <a:ext uri="{FF2B5EF4-FFF2-40B4-BE49-F238E27FC236}">
                <a16:creationId xmlns:a16="http://schemas.microsoft.com/office/drawing/2014/main" id="{E3213BB2-7782-4C34-A9FE-AF725EDD6682}"/>
              </a:ext>
            </a:extLst>
          </p:cNvPr>
          <p:cNvSpPr>
            <a:spLocks xmlns:a="http://schemas.openxmlformats.org/drawingml/2006/main" noGrp="1"/>
          </p:cNvSpPr>
          <p:nvPr/>
        </p:nvSpPr>
        <p:spPr>
          <a:xfrm xmlns:a="http://schemas.openxmlformats.org/drawingml/2006/main">
            <a:off x="74295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Como se registra o voto</a:t>
            </a:r>
          </a:p>
        </p:txBody>
      </p:sp>
      <p:sp>
        <p:nvSpPr>
          <p:cNvPr id="5" name="text-4">
            <a:extLst xmlns:a="http://schemas.openxmlformats.org/drawingml/2006/main">
              <a:ext uri="{FF2B5EF4-FFF2-40B4-BE49-F238E27FC236}">
                <a16:creationId xmlns:a16="http://schemas.microsoft.com/office/drawing/2014/main" id="{2FA25F3E-2DA3-4262-87BE-9B45C07C93C1}"/>
              </a:ext>
            </a:extLst>
          </p:cNvPr>
          <p:cNvSpPr>
            <a:spLocks xmlns:a="http://schemas.openxmlformats.org/drawingml/2006/main" noGrp="1"/>
          </p:cNvSpPr>
          <p:nvPr/>
        </p:nvSpPr>
        <p:spPr>
          <a:xfrm xmlns:a="http://schemas.openxmlformats.org/drawingml/2006/main">
            <a:off x="74295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Votação aberta</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Chamada nominal</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Registro eletrônico</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Voto secreto nas eleições</a:t>
            </a:r>
          </a:p>
        </p:txBody>
      </p:sp>
      <p:sp>
        <p:nvSpPr>
          <p:cNvPr id="6" name="text-5">
            <a:extLst xmlns:a="http://schemas.openxmlformats.org/drawingml/2006/main">
              <a:ext uri="{FF2B5EF4-FFF2-40B4-BE49-F238E27FC236}">
                <a16:creationId xmlns:a16="http://schemas.microsoft.com/office/drawing/2014/main" id="{9BADCF74-1D9A-45EF-982D-3670614AAAE5}"/>
              </a:ext>
            </a:extLst>
          </p:cNvPr>
          <p:cNvSpPr>
            <a:spLocks xmlns:a="http://schemas.openxmlformats.org/drawingml/2006/main" noGrp="1"/>
          </p:cNvSpPr>
          <p:nvPr/>
        </p:nvSpPr>
        <p:spPr>
          <a:xfrm xmlns:a="http://schemas.openxmlformats.org/drawingml/2006/main">
            <a:off x="651510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Quantos votos são necessários</a:t>
            </a:r>
          </a:p>
        </p:txBody>
      </p:sp>
      <p:sp>
        <p:nvSpPr>
          <p:cNvPr id="7" name="text-6">
            <a:extLst xmlns:a="http://schemas.openxmlformats.org/drawingml/2006/main">
              <a:ext uri="{FF2B5EF4-FFF2-40B4-BE49-F238E27FC236}">
                <a16:creationId xmlns:a16="http://schemas.microsoft.com/office/drawing/2014/main" id="{8743BF90-9E57-4AB6-B81F-F7997D87E944}"/>
              </a:ext>
            </a:extLst>
          </p:cNvPr>
          <p:cNvSpPr>
            <a:spLocks xmlns:a="http://schemas.openxmlformats.org/drawingml/2006/main" noGrp="1"/>
          </p:cNvSpPr>
          <p:nvPr/>
        </p:nvSpPr>
        <p:spPr>
          <a:xfrm xmlns:a="http://schemas.openxmlformats.org/drawingml/2006/main">
            <a:off x="651510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Maioria dos votantes</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Dois terços</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Nove votos afirmativos</a:t>
            </a:r>
          </a:p>
        </p:txBody>
      </p:sp>
      <p:sp>
        <p:nvSpPr>
          <p:cNvPr id="8" name="text-7">
            <a:extLst xmlns:a="http://schemas.openxmlformats.org/drawingml/2006/main">
              <a:ext uri="{FF2B5EF4-FFF2-40B4-BE49-F238E27FC236}">
                <a16:creationId xmlns:a16="http://schemas.microsoft.com/office/drawing/2014/main" id="{F1B435B7-FB85-422D-9158-877BD900A21C}"/>
              </a:ext>
            </a:extLst>
          </p:cNvPr>
          <p:cNvSpPr>
            <a:spLocks xmlns:a="http://schemas.openxmlformats.org/drawingml/2006/main" noGrp="1"/>
          </p:cNvSpPr>
          <p:nvPr/>
        </p:nvSpPr>
        <p:spPr>
          <a:xfrm xmlns:a="http://schemas.openxmlformats.org/drawingml/2006/main">
            <a:off x="762000" y="540067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67D8D"/>
                </a:solidFill>
                <a:latin typeface="DejaVu Sans"/>
                <a:ea typeface="DejaVu Sans"/>
                <a:cs typeface="DejaVu Sans"/>
              </a:defRPr>
            </a:pPr>
            <a:r>
              <a:rPr sz="2100" b="1">
                <a:solidFill>
                  <a:srgbClr val="167D8D"/>
                </a:solidFill>
                <a:latin typeface="DejaVu Sans"/>
                <a:ea typeface="DejaVu Sans"/>
                <a:cs typeface="DejaVu Sans"/>
              </a:rPr>
              <a:t>Uma votação registrada pode exigir maioria simples ou dois terços.</a:t>
            </a:r>
          </a:p>
        </p:txBody>
      </p:sp>
    </p:spTree>
    <p:extLst>
      <p:ext uri="{BB962C8B-B14F-4D97-AF65-F5344CB8AC3E}">
        <p14:creationId xmlns:p14="http://schemas.microsoft.com/office/powerpoint/2010/main" val="103041934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4016013F-85BC-4840-BE22-EF16C5389562}"/>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Sim, não e abstenção</a:t>
            </a:r>
          </a:p>
        </p:txBody>
      </p:sp>
      <p:sp>
        <p:nvSpPr>
          <p:cNvPr id="2" name="text-1">
            <a:extLst xmlns:a="http://schemas.openxmlformats.org/drawingml/2006/main">
              <a:ext uri="{FF2B5EF4-FFF2-40B4-BE49-F238E27FC236}">
                <a16:creationId xmlns:a16="http://schemas.microsoft.com/office/drawing/2014/main" id="{9843562A-AE55-4C63-904E-2C6D158BA3B5}"/>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5</a:t>
            </a:r>
          </a:p>
        </p:txBody>
      </p:sp>
      <p:sp>
        <p:nvSpPr>
          <p:cNvPr id="3" name="text-2">
            <a:extLst xmlns:a="http://schemas.openxmlformats.org/drawingml/2006/main">
              <a:ext uri="{FF2B5EF4-FFF2-40B4-BE49-F238E27FC236}">
                <a16:creationId xmlns:a16="http://schemas.microsoft.com/office/drawing/2014/main" id="{653EF48E-1D64-4456-9E59-CC414C9EF71E}"/>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Regulamento da Assembleia Geral, regra 86</a:t>
            </a:r>
          </a:p>
        </p:txBody>
      </p:sp>
      <p:graphicFrame>
        <p:nvGraphicFramePr>
          <p:cNvPr id="9" name=""/>
          <p:cNvGraphicFramePr/>
          <p:nvPr/>
        </p:nvGraphicFramePr>
        <p:xfrm>
          <a:off xmlns:a="http://schemas.openxmlformats.org/drawingml/2006/main" x="723900" y="1809750"/>
          <a:ext xmlns:a="http://schemas.openxmlformats.org/drawingml/2006/main" cx="10744200" cy="3333750"/>
        </p:xfrm>
        <a:graphic xmlns:a="http://schemas.openxmlformats.org/drawingml/2006/main">
          <a:graphicData uri="http://schemas.openxmlformats.org/drawingml/2006/table">
            <a:tbl>
              <a:tblPr/>
              <a:tblGrid>
                <a:gridCol w="2762250"/>
                <a:gridCol w="7981950"/>
              </a:tblGrid>
              <a:tr h="833438">
                <a:tc>
                  <a:txBody>
                    <a:bodyPr/>
                    <a:lstStyle/>
                    <a:p>
                      <a:r>
                        <a:rPr sz="2325" b="1">
                          <a:solidFill>
                            <a:srgbClr val="FFFFFF"/>
                          </a:solidFill>
                          <a:latin typeface="DejaVu Sans"/>
                          <a:ea typeface="DejaVu Sans"/>
                          <a:cs typeface="DejaVu Sans"/>
                        </a:rPr>
                        <a:t>Posição</a:t>
                      </a:r>
                    </a:p>
                  </a:txBody>
                  <a:tcPr marL="91440" marR="91440" marT="45720" marB="45720">
                    <a:solidFill>
                      <a:srgbClr val="193C55"/>
                    </a:solidFill>
                  </a:tcPr>
                </a:tc>
                <a:tc>
                  <a:txBody>
                    <a:bodyPr/>
                    <a:lstStyle/>
                    <a:p>
                      <a:r>
                        <a:rPr sz="2325" b="1">
                          <a:solidFill>
                            <a:srgbClr val="FFFFFF"/>
                          </a:solidFill>
                          <a:latin typeface="DejaVu Sans"/>
                          <a:ea typeface="DejaVu Sans"/>
                          <a:cs typeface="DejaVu Sans"/>
                        </a:rPr>
                        <a:t>Significado</a:t>
                      </a:r>
                    </a:p>
                  </a:txBody>
                  <a:tcPr marL="91440" marR="91440" marT="45720" marB="45720">
                    <a:solidFill>
                      <a:srgbClr val="193C55"/>
                    </a:solidFill>
                  </a:tcPr>
                </a:tc>
              </a:tr>
              <a:tr h="833438">
                <a:tc>
                  <a:txBody>
                    <a:bodyPr/>
                    <a:lstStyle/>
                    <a:p>
                      <a:r>
                        <a:rPr sz="2325" b="0">
                          <a:solidFill>
                            <a:srgbClr val="233B4D"/>
                          </a:solidFill>
                          <a:latin typeface="DejaVu Sans"/>
                          <a:ea typeface="DejaVu Sans"/>
                          <a:cs typeface="DejaVu Sans"/>
                        </a:rPr>
                        <a:t>Sim</a:t>
                      </a:r>
                    </a:p>
                  </a:txBody>
                  <a:tcPr marL="91440" marR="91440" marT="45720" marB="45720">
                    <a:solidFill>
                      <a:srgbClr val="EDF5F7"/>
                    </a:solidFill>
                  </a:tcPr>
                </a:tc>
                <a:tc>
                  <a:txBody>
                    <a:bodyPr/>
                    <a:lstStyle/>
                    <a:p>
                      <a:r>
                        <a:rPr sz="2325" b="0">
                          <a:solidFill>
                            <a:srgbClr val="233B4D"/>
                          </a:solidFill>
                          <a:latin typeface="DejaVu Sans"/>
                          <a:ea typeface="DejaVu Sans"/>
                          <a:cs typeface="DejaVu Sans"/>
                        </a:rPr>
                        <a:t>A delegação vota a favor.</a:t>
                      </a:r>
                    </a:p>
                  </a:txBody>
                  <a:tcPr marL="91440" marR="91440" marT="45720" marB="45720">
                    <a:solidFill>
                      <a:srgbClr val="EDF5F7"/>
                    </a:solidFill>
                  </a:tcPr>
                </a:tc>
              </a:tr>
              <a:tr h="833438">
                <a:tc>
                  <a:txBody>
                    <a:bodyPr/>
                    <a:lstStyle/>
                    <a:p>
                      <a:r>
                        <a:rPr sz="2325" b="0">
                          <a:solidFill>
                            <a:srgbClr val="233B4D"/>
                          </a:solidFill>
                          <a:latin typeface="DejaVu Sans"/>
                          <a:ea typeface="DejaVu Sans"/>
                          <a:cs typeface="DejaVu Sans"/>
                        </a:rPr>
                        <a:t>Não</a:t>
                      </a:r>
                    </a:p>
                  </a:txBody>
                  <a:tcPr marL="91440" marR="91440" marT="45720" marB="45720">
                    <a:solidFill>
                      <a:srgbClr val="FFFFFF"/>
                    </a:solidFill>
                  </a:tcPr>
                </a:tc>
                <a:tc>
                  <a:txBody>
                    <a:bodyPr/>
                    <a:lstStyle/>
                    <a:p>
                      <a:r>
                        <a:rPr sz="2325" b="0">
                          <a:solidFill>
                            <a:srgbClr val="233B4D"/>
                          </a:solidFill>
                          <a:latin typeface="DejaVu Sans"/>
                          <a:ea typeface="DejaVu Sans"/>
                          <a:cs typeface="DejaVu Sans"/>
                        </a:rPr>
                        <a:t>A delegação vota contra.</a:t>
                      </a:r>
                    </a:p>
                  </a:txBody>
                  <a:tcPr marL="91440" marR="91440" marT="45720" marB="45720">
                    <a:solidFill>
                      <a:srgbClr val="FFFFFF"/>
                    </a:solidFill>
                  </a:tcPr>
                </a:tc>
              </a:tr>
              <a:tr h="833438">
                <a:tc>
                  <a:txBody>
                    <a:bodyPr/>
                    <a:lstStyle/>
                    <a:p>
                      <a:r>
                        <a:rPr sz="2325" b="0">
                          <a:solidFill>
                            <a:srgbClr val="233B4D"/>
                          </a:solidFill>
                          <a:latin typeface="DejaVu Sans"/>
                          <a:ea typeface="DejaVu Sans"/>
                          <a:cs typeface="DejaVu Sans"/>
                        </a:rPr>
                        <a:t>Abstenção</a:t>
                      </a:r>
                    </a:p>
                  </a:txBody>
                  <a:tcPr marL="91440" marR="91440" marT="45720" marB="45720">
                    <a:solidFill>
                      <a:srgbClr val="EDF5F7"/>
                    </a:solidFill>
                  </a:tcPr>
                </a:tc>
                <a:tc>
                  <a:txBody>
                    <a:bodyPr/>
                    <a:lstStyle/>
                    <a:p>
                      <a:r>
                        <a:rPr sz="2325" b="0">
                          <a:solidFill>
                            <a:srgbClr val="233B4D"/>
                          </a:solidFill>
                          <a:latin typeface="DejaVu Sans"/>
                          <a:ea typeface="DejaVu Sans"/>
                          <a:cs typeface="DejaVu Sans"/>
                        </a:rPr>
                        <a:t>A delegação não vota a favor nem contra.</a:t>
                      </a:r>
                    </a:p>
                  </a:txBody>
                  <a:tcPr marL="91440" marR="91440" marT="45720" marB="45720">
                    <a:solidFill>
                      <a:srgbClr val="EDF5F7"/>
                    </a:solidFill>
                  </a:tcPr>
                </a:tc>
              </a:tr>
            </a:tbl>
          </a:graphicData>
        </a:graphic>
      </p:graphicFrame>
      <p:sp>
        <p:nvSpPr>
          <p:cNvPr id="5" name="text-3">
            <a:extLst xmlns:a="http://schemas.openxmlformats.org/drawingml/2006/main">
              <a:ext uri="{FF2B5EF4-FFF2-40B4-BE49-F238E27FC236}">
                <a16:creationId xmlns:a16="http://schemas.microsoft.com/office/drawing/2014/main" id="{FD4BA5BA-58CD-4E7B-8CCE-7F26DE257A7C}"/>
              </a:ext>
            </a:extLst>
          </p:cNvPr>
          <p:cNvSpPr>
            <a:spLocks xmlns:a="http://schemas.openxmlformats.org/drawingml/2006/main" noGrp="1"/>
          </p:cNvSpPr>
          <p:nvPr/>
        </p:nvSpPr>
        <p:spPr>
          <a:xfrm xmlns:a="http://schemas.openxmlformats.org/drawingml/2006/main">
            <a:off x="762000" y="5572125"/>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233B4D"/>
                </a:solidFill>
                <a:latin typeface="DejaVu Sans"/>
                <a:ea typeface="DejaVu Sans"/>
                <a:cs typeface="DejaVu Sans"/>
              </a:defRPr>
            </a:pPr>
            <a:r>
              <a:rPr sz="2025" b="0">
                <a:solidFill>
                  <a:srgbClr val="233B4D"/>
                </a:solidFill>
                <a:latin typeface="DejaVu Sans"/>
                <a:ea typeface="DejaVu Sans"/>
                <a:cs typeface="DejaVu Sans"/>
              </a:rPr>
              <a:t>Projeto de resolução: texto em discussão. Resolução: ato adotado.</a:t>
            </a:r>
          </a:p>
        </p:txBody>
      </p:sp>
    </p:spTree>
    <p:extLst>
      <p:ext uri="{BB962C8B-B14F-4D97-AF65-F5344CB8AC3E}">
        <p14:creationId xmlns:p14="http://schemas.microsoft.com/office/powerpoint/2010/main" val="166262519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02F9F9B-A292-4ED2-943F-DB56A489D1AD}"/>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Assembleia Geral: a base da conta</a:t>
            </a:r>
          </a:p>
        </p:txBody>
      </p:sp>
      <p:sp>
        <p:nvSpPr>
          <p:cNvPr id="2" name="text-1">
            <a:extLst xmlns:a="http://schemas.openxmlformats.org/drawingml/2006/main">
              <a:ext uri="{FF2B5EF4-FFF2-40B4-BE49-F238E27FC236}">
                <a16:creationId xmlns:a16="http://schemas.microsoft.com/office/drawing/2014/main" id="{30BAF5D1-069C-4AEA-A6D1-608240050FC8}"/>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6</a:t>
            </a:r>
          </a:p>
        </p:txBody>
      </p:sp>
      <p:sp>
        <p:nvSpPr>
          <p:cNvPr id="3" name="text-2">
            <a:extLst xmlns:a="http://schemas.openxmlformats.org/drawingml/2006/main">
              <a:ext uri="{FF2B5EF4-FFF2-40B4-BE49-F238E27FC236}">
                <a16:creationId xmlns:a16="http://schemas.microsoft.com/office/drawing/2014/main" id="{64576A74-01AC-4F30-A0B1-562A9CEAE423}"/>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18. Regulamento, regra 86</a:t>
            </a:r>
          </a:p>
        </p:txBody>
      </p:sp>
      <p:sp>
        <p:nvSpPr>
          <p:cNvPr id="4" name="text-3">
            <a:extLst xmlns:a="http://schemas.openxmlformats.org/drawingml/2006/main">
              <a:ext uri="{FF2B5EF4-FFF2-40B4-BE49-F238E27FC236}">
                <a16:creationId xmlns:a16="http://schemas.microsoft.com/office/drawing/2014/main" id="{E4FCA16C-A229-4CD5-8D80-7EFB75D62EA5}"/>
              </a:ext>
            </a:extLst>
          </p:cNvPr>
          <p:cNvSpPr>
            <a:spLocks xmlns:a="http://schemas.openxmlformats.org/drawingml/2006/main" noGrp="1"/>
          </p:cNvSpPr>
          <p:nvPr/>
        </p:nvSpPr>
        <p:spPr>
          <a:xfrm xmlns:a="http://schemas.openxmlformats.org/drawingml/2006/main">
            <a:off x="762000" y="1905000"/>
            <a:ext cx="1047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400" b="1">
                <a:solidFill>
                  <a:srgbClr val="167D8D"/>
                </a:solidFill>
                <a:latin typeface="DejaVu Sans"/>
                <a:ea typeface="DejaVu Sans"/>
                <a:cs typeface="DejaVu Sans"/>
              </a:defRPr>
            </a:pPr>
            <a:r>
              <a:rPr sz="5400" b="1">
                <a:solidFill>
                  <a:srgbClr val="167D8D"/>
                </a:solidFill>
                <a:latin typeface="DejaVu Sans"/>
                <a:ea typeface="DejaVu Sans"/>
                <a:cs typeface="DejaVu Sans"/>
              </a:rPr>
              <a:t>SIM + NÃO</a:t>
            </a:r>
          </a:p>
        </p:txBody>
      </p:sp>
      <p:sp>
        <p:nvSpPr>
          <p:cNvPr id="5" name="text-4">
            <a:extLst xmlns:a="http://schemas.openxmlformats.org/drawingml/2006/main">
              <a:ext uri="{FF2B5EF4-FFF2-40B4-BE49-F238E27FC236}">
                <a16:creationId xmlns:a16="http://schemas.microsoft.com/office/drawing/2014/main" id="{25019719-6B91-4C35-94E8-270A1BD61D32}"/>
              </a:ext>
            </a:extLst>
          </p:cNvPr>
          <p:cNvSpPr>
            <a:spLocks xmlns:a="http://schemas.openxmlformats.org/drawingml/2006/main" noGrp="1"/>
          </p:cNvSpPr>
          <p:nvPr/>
        </p:nvSpPr>
        <p:spPr>
          <a:xfrm xmlns:a="http://schemas.openxmlformats.org/drawingml/2006/main">
            <a:off x="762000" y="3048000"/>
            <a:ext cx="1047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 presentes e votantes</a:t>
            </a:r>
          </a:p>
        </p:txBody>
      </p:sp>
      <p:sp>
        <p:nvSpPr>
          <p:cNvPr id="6" name="text-5">
            <a:extLst xmlns:a="http://schemas.openxmlformats.org/drawingml/2006/main">
              <a:ext uri="{FF2B5EF4-FFF2-40B4-BE49-F238E27FC236}">
                <a16:creationId xmlns:a16="http://schemas.microsoft.com/office/drawing/2014/main" id="{AF8C33A0-5A28-412D-B4E1-83A824CD94C6}"/>
              </a:ext>
            </a:extLst>
          </p:cNvPr>
          <p:cNvSpPr>
            <a:spLocks xmlns:a="http://schemas.openxmlformats.org/drawingml/2006/main" noGrp="1"/>
          </p:cNvSpPr>
          <p:nvPr/>
        </p:nvSpPr>
        <p:spPr>
          <a:xfrm xmlns:a="http://schemas.openxmlformats.org/drawingml/2006/main">
            <a:off x="762000" y="46672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233B4D"/>
                </a:solidFill>
                <a:latin typeface="DejaVu Sans"/>
                <a:ea typeface="DejaVu Sans"/>
                <a:cs typeface="DejaVu Sans"/>
              </a:defRPr>
            </a:pPr>
            <a:r>
              <a:rPr sz="2400" b="0">
                <a:solidFill>
                  <a:srgbClr val="233B4D"/>
                </a:solidFill>
                <a:latin typeface="DejaVu Sans"/>
                <a:ea typeface="DejaVu Sans"/>
                <a:cs typeface="DejaVu Sans"/>
              </a:rPr>
              <a:t>Abstenções e ausências ficam fora dessa soma.</a:t>
            </a:r>
          </a:p>
        </p:txBody>
      </p:sp>
    </p:spTree>
    <p:extLst>
      <p:ext uri="{BB962C8B-B14F-4D97-AF65-F5344CB8AC3E}">
        <p14:creationId xmlns:p14="http://schemas.microsoft.com/office/powerpoint/2010/main" val="1620217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0828062F-EC09-4491-B24A-79B67BDCD9F7}"/>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Assembleia Geral: duas regras</a:t>
            </a:r>
          </a:p>
        </p:txBody>
      </p:sp>
      <p:sp>
        <p:nvSpPr>
          <p:cNvPr id="2" name="text-1">
            <a:extLst xmlns:a="http://schemas.openxmlformats.org/drawingml/2006/main">
              <a:ext uri="{FF2B5EF4-FFF2-40B4-BE49-F238E27FC236}">
                <a16:creationId xmlns:a16="http://schemas.microsoft.com/office/drawing/2014/main" id="{B0146A1F-5408-4313-8B5D-6F895441C6C6}"/>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7</a:t>
            </a:r>
          </a:p>
        </p:txBody>
      </p:sp>
      <p:sp>
        <p:nvSpPr>
          <p:cNvPr id="3" name="text-2">
            <a:extLst xmlns:a="http://schemas.openxmlformats.org/drawingml/2006/main">
              <a:ext uri="{FF2B5EF4-FFF2-40B4-BE49-F238E27FC236}">
                <a16:creationId xmlns:a16="http://schemas.microsoft.com/office/drawing/2014/main" id="{B0BBE5BF-66F7-45C5-87F0-34C2C90426AD}"/>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da ONU, art. 18, §§ 2º e 3º</a:t>
            </a:r>
          </a:p>
        </p:txBody>
      </p:sp>
      <p:sp>
        <p:nvSpPr>
          <p:cNvPr id="4" name="text-3">
            <a:extLst xmlns:a="http://schemas.openxmlformats.org/drawingml/2006/main">
              <a:ext uri="{FF2B5EF4-FFF2-40B4-BE49-F238E27FC236}">
                <a16:creationId xmlns:a16="http://schemas.microsoft.com/office/drawing/2014/main" id="{11116F91-AB4A-4BED-B3DF-EC8C484D6590}"/>
              </a:ext>
            </a:extLst>
          </p:cNvPr>
          <p:cNvSpPr>
            <a:spLocks xmlns:a="http://schemas.openxmlformats.org/drawingml/2006/main" noGrp="1"/>
          </p:cNvSpPr>
          <p:nvPr/>
        </p:nvSpPr>
        <p:spPr>
          <a:xfrm xmlns:a="http://schemas.openxmlformats.org/drawingml/2006/main">
            <a:off x="74295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Questões importantes</a:t>
            </a:r>
          </a:p>
        </p:txBody>
      </p:sp>
      <p:sp>
        <p:nvSpPr>
          <p:cNvPr id="5" name="text-4">
            <a:extLst xmlns:a="http://schemas.openxmlformats.org/drawingml/2006/main">
              <a:ext uri="{FF2B5EF4-FFF2-40B4-BE49-F238E27FC236}">
                <a16:creationId xmlns:a16="http://schemas.microsoft.com/office/drawing/2014/main" id="{F92C09D7-2AFF-475E-84EB-59D56137B5BB}"/>
              </a:ext>
            </a:extLst>
          </p:cNvPr>
          <p:cNvSpPr>
            <a:spLocks xmlns:a="http://schemas.openxmlformats.org/drawingml/2006/main" noGrp="1"/>
          </p:cNvSpPr>
          <p:nvPr/>
        </p:nvSpPr>
        <p:spPr>
          <a:xfrm xmlns:a="http://schemas.openxmlformats.org/drawingml/2006/main">
            <a:off x="74295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Dois terços dos votantes</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Exemplos: orçamento, admissão de membros e recomendações sobre paz e segurança.</a:t>
            </a:r>
          </a:p>
        </p:txBody>
      </p:sp>
      <p:sp>
        <p:nvSpPr>
          <p:cNvPr id="6" name="text-5">
            <a:extLst xmlns:a="http://schemas.openxmlformats.org/drawingml/2006/main">
              <a:ext uri="{FF2B5EF4-FFF2-40B4-BE49-F238E27FC236}">
                <a16:creationId xmlns:a16="http://schemas.microsoft.com/office/drawing/2014/main" id="{C82C9E64-515A-4A67-9458-44DD2A0DFD7E}"/>
              </a:ext>
            </a:extLst>
          </p:cNvPr>
          <p:cNvSpPr>
            <a:spLocks xmlns:a="http://schemas.openxmlformats.org/drawingml/2006/main" noGrp="1"/>
          </p:cNvSpPr>
          <p:nvPr/>
        </p:nvSpPr>
        <p:spPr>
          <a:xfrm xmlns:a="http://schemas.openxmlformats.org/drawingml/2006/main">
            <a:off x="651510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Demais questões</a:t>
            </a:r>
          </a:p>
        </p:txBody>
      </p:sp>
      <p:sp>
        <p:nvSpPr>
          <p:cNvPr id="7" name="text-6">
            <a:extLst xmlns:a="http://schemas.openxmlformats.org/drawingml/2006/main">
              <a:ext uri="{FF2B5EF4-FFF2-40B4-BE49-F238E27FC236}">
                <a16:creationId xmlns:a16="http://schemas.microsoft.com/office/drawing/2014/main" id="{6A32DFD0-7546-44E4-8B59-B095596EEE3C}"/>
              </a:ext>
            </a:extLst>
          </p:cNvPr>
          <p:cNvSpPr>
            <a:spLocks xmlns:a="http://schemas.openxmlformats.org/drawingml/2006/main" noGrp="1"/>
          </p:cNvSpPr>
          <p:nvPr/>
        </p:nvSpPr>
        <p:spPr>
          <a:xfrm xmlns:a="http://schemas.openxmlformats.org/drawingml/2006/main">
            <a:off x="651510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Maioria dos votantes</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Os votos sim precisam superar os votos não.</a:t>
            </a:r>
          </a:p>
        </p:txBody>
      </p:sp>
      <p:sp>
        <p:nvSpPr>
          <p:cNvPr id="8" name="text-7">
            <a:extLst xmlns:a="http://schemas.openxmlformats.org/drawingml/2006/main">
              <a:ext uri="{FF2B5EF4-FFF2-40B4-BE49-F238E27FC236}">
                <a16:creationId xmlns:a16="http://schemas.microsoft.com/office/drawing/2014/main" id="{EC2A9899-18FE-4367-A830-4E5F341AD186}"/>
              </a:ext>
            </a:extLst>
          </p:cNvPr>
          <p:cNvSpPr>
            <a:spLocks xmlns:a="http://schemas.openxmlformats.org/drawingml/2006/main" noGrp="1"/>
          </p:cNvSpPr>
          <p:nvPr/>
        </p:nvSpPr>
        <p:spPr>
          <a:xfrm xmlns:a="http://schemas.openxmlformats.org/drawingml/2006/main">
            <a:off x="762000" y="55626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7D8D"/>
                </a:solidFill>
                <a:latin typeface="DejaVu Sans"/>
                <a:ea typeface="DejaVu Sans"/>
                <a:cs typeface="DejaVu Sans"/>
              </a:defRPr>
            </a:pPr>
            <a:r>
              <a:rPr sz="2025" b="1">
                <a:solidFill>
                  <a:srgbClr val="167D8D"/>
                </a:solidFill>
                <a:latin typeface="DejaVu Sans"/>
                <a:ea typeface="DejaVu Sans"/>
                <a:cs typeface="DejaVu Sans"/>
              </a:rPr>
              <a:t>“Importante” é uma categoria jurídica prevista na regra aplicável.</a:t>
            </a:r>
          </a:p>
        </p:txBody>
      </p:sp>
    </p:spTree>
    <p:extLst>
      <p:ext uri="{BB962C8B-B14F-4D97-AF65-F5344CB8AC3E}">
        <p14:creationId xmlns:p14="http://schemas.microsoft.com/office/powerpoint/2010/main" val="23351087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9B718BAB-0B52-4A3B-9F24-47D9F165AECA}"/>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Maioria simples: mais da metade</a:t>
            </a:r>
          </a:p>
        </p:txBody>
      </p:sp>
      <p:sp>
        <p:nvSpPr>
          <p:cNvPr id="2" name="text-1">
            <a:extLst xmlns:a="http://schemas.openxmlformats.org/drawingml/2006/main">
              <a:ext uri="{FF2B5EF4-FFF2-40B4-BE49-F238E27FC236}">
                <a16:creationId xmlns:a16="http://schemas.microsoft.com/office/drawing/2014/main" id="{1A29030C-CBF6-4D1A-AE89-D286B15107B3}"/>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8</a:t>
            </a:r>
          </a:p>
        </p:txBody>
      </p:sp>
      <p:sp>
        <p:nvSpPr>
          <p:cNvPr id="3" name="text-2">
            <a:extLst xmlns:a="http://schemas.openxmlformats.org/drawingml/2006/main">
              <a:ext uri="{FF2B5EF4-FFF2-40B4-BE49-F238E27FC236}">
                <a16:creationId xmlns:a16="http://schemas.microsoft.com/office/drawing/2014/main" id="{EFAB9215-328B-4B7B-9E2B-E70665BD73EB}"/>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18, § 3º</a:t>
            </a:r>
          </a:p>
        </p:txBody>
      </p:sp>
      <p:sp>
        <p:nvSpPr>
          <p:cNvPr id="4" name="text-3">
            <a:extLst xmlns:a="http://schemas.openxmlformats.org/drawingml/2006/main">
              <a:ext uri="{FF2B5EF4-FFF2-40B4-BE49-F238E27FC236}">
                <a16:creationId xmlns:a16="http://schemas.microsoft.com/office/drawing/2014/main" id="{2F43299C-8DD6-455E-97D1-809FA80F847A}"/>
              </a:ext>
            </a:extLst>
          </p:cNvPr>
          <p:cNvSpPr>
            <a:spLocks xmlns:a="http://schemas.openxmlformats.org/drawingml/2006/main" noGrp="1"/>
          </p:cNvSpPr>
          <p:nvPr/>
        </p:nvSpPr>
        <p:spPr>
          <a:xfrm xmlns:a="http://schemas.openxmlformats.org/drawingml/2006/main">
            <a:off x="762000" y="1933575"/>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233B4D"/>
                </a:solidFill>
                <a:latin typeface="DejaVu Sans"/>
                <a:ea typeface="DejaVu Sans"/>
                <a:cs typeface="DejaVu Sans"/>
              </a:defRPr>
            </a:pPr>
            <a:r>
              <a:rPr sz="3000" b="0">
                <a:solidFill>
                  <a:srgbClr val="233B4D"/>
                </a:solidFill>
                <a:latin typeface="DejaVu Sans"/>
                <a:ea typeface="DejaVu Sans"/>
                <a:cs typeface="DejaVu Sans"/>
              </a:rPr>
              <a:t>Base: 100 votos</a:t>
            </a:r>
          </a:p>
        </p:txBody>
      </p:sp>
      <p:sp>
        <p:nvSpPr>
          <p:cNvPr id="5" name="text-4">
            <a:extLst xmlns:a="http://schemas.openxmlformats.org/drawingml/2006/main">
              <a:ext uri="{FF2B5EF4-FFF2-40B4-BE49-F238E27FC236}">
                <a16:creationId xmlns:a16="http://schemas.microsoft.com/office/drawing/2014/main" id="{7099C5C2-2EF7-42CF-80F4-EDE8198FC633}"/>
              </a:ext>
            </a:extLst>
          </p:cNvPr>
          <p:cNvSpPr>
            <a:spLocks xmlns:a="http://schemas.openxmlformats.org/drawingml/2006/main" noGrp="1"/>
          </p:cNvSpPr>
          <p:nvPr/>
        </p:nvSpPr>
        <p:spPr>
          <a:xfrm xmlns:a="http://schemas.openxmlformats.org/drawingml/2006/main">
            <a:off x="762000" y="2905125"/>
            <a:ext cx="1047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75" b="1">
                <a:solidFill>
                  <a:srgbClr val="193C55"/>
                </a:solidFill>
                <a:latin typeface="DejaVu Sans"/>
                <a:ea typeface="DejaVu Sans"/>
                <a:cs typeface="DejaVu Sans"/>
              </a:defRPr>
            </a:pPr>
            <a:r>
              <a:rPr sz="4575" b="1">
                <a:solidFill>
                  <a:srgbClr val="193C55"/>
                </a:solidFill>
                <a:latin typeface="DejaVu Sans"/>
                <a:ea typeface="DejaVu Sans"/>
                <a:cs typeface="DejaVu Sans"/>
              </a:rPr>
              <a:t>100 ÷ 2 = 50</a:t>
            </a:r>
          </a:p>
        </p:txBody>
      </p:sp>
      <p:sp>
        <p:nvSpPr>
          <p:cNvPr id="6" name="text-5">
            <a:extLst xmlns:a="http://schemas.openxmlformats.org/drawingml/2006/main">
              <a:ext uri="{FF2B5EF4-FFF2-40B4-BE49-F238E27FC236}">
                <a16:creationId xmlns:a16="http://schemas.microsoft.com/office/drawing/2014/main" id="{D6809FA0-992D-4FD4-B3EC-485DFEB00132}"/>
              </a:ext>
            </a:extLst>
          </p:cNvPr>
          <p:cNvSpPr>
            <a:spLocks xmlns:a="http://schemas.openxmlformats.org/drawingml/2006/main" noGrp="1"/>
          </p:cNvSpPr>
          <p:nvPr/>
        </p:nvSpPr>
        <p:spPr>
          <a:xfrm xmlns:a="http://schemas.openxmlformats.org/drawingml/2006/main">
            <a:off x="762000" y="4124325"/>
            <a:ext cx="10477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7D8D"/>
                </a:solidFill>
                <a:latin typeface="DejaVu Sans"/>
                <a:ea typeface="DejaVu Sans"/>
                <a:cs typeface="DejaVu Sans"/>
              </a:defRPr>
            </a:pPr>
            <a:r>
              <a:rPr sz="3450" b="1">
                <a:solidFill>
                  <a:srgbClr val="167D8D"/>
                </a:solidFill>
                <a:latin typeface="DejaVu Sans"/>
                <a:ea typeface="DejaVu Sans"/>
                <a:cs typeface="DejaVu Sans"/>
              </a:rPr>
              <a:t>Mínimo para aprovar: 51 sim</a:t>
            </a:r>
          </a:p>
        </p:txBody>
      </p:sp>
      <p:sp>
        <p:nvSpPr>
          <p:cNvPr id="7" name="text-6">
            <a:extLst xmlns:a="http://schemas.openxmlformats.org/drawingml/2006/main">
              <a:ext uri="{FF2B5EF4-FFF2-40B4-BE49-F238E27FC236}">
                <a16:creationId xmlns:a16="http://schemas.microsoft.com/office/drawing/2014/main" id="{3EA616BB-FFCB-4473-9600-A437ED580CB9}"/>
              </a:ext>
            </a:extLst>
          </p:cNvPr>
          <p:cNvSpPr>
            <a:spLocks xmlns:a="http://schemas.openxmlformats.org/drawingml/2006/main" noGrp="1"/>
          </p:cNvSpPr>
          <p:nvPr/>
        </p:nvSpPr>
        <p:spPr>
          <a:xfrm xmlns:a="http://schemas.openxmlformats.org/drawingml/2006/main">
            <a:off x="762000" y="5476875"/>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233B4D"/>
                </a:solidFill>
                <a:latin typeface="DejaVu Sans"/>
                <a:ea typeface="DejaVu Sans"/>
                <a:cs typeface="DejaVu Sans"/>
              </a:defRPr>
            </a:pPr>
            <a:r>
              <a:rPr sz="1950" b="0">
                <a:solidFill>
                  <a:srgbClr val="233B4D"/>
                </a:solidFill>
                <a:latin typeface="DejaVu Sans"/>
                <a:ea typeface="DejaVu Sans"/>
                <a:cs typeface="DejaVu Sans"/>
              </a:rPr>
              <a:t>Em proposta comum, empate entre sim e não não aprova o texto.</a:t>
            </a:r>
          </a:p>
        </p:txBody>
      </p:sp>
    </p:spTree>
    <p:extLst>
      <p:ext uri="{BB962C8B-B14F-4D97-AF65-F5344CB8AC3E}">
        <p14:creationId xmlns:p14="http://schemas.microsoft.com/office/powerpoint/2010/main" val="121969345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7FC2B2CE-6858-4955-AD0B-E1A8C0775F97}"/>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Dois terços: o mínimo inteiro</a:t>
            </a:r>
          </a:p>
        </p:txBody>
      </p:sp>
      <p:sp>
        <p:nvSpPr>
          <p:cNvPr id="2" name="text-1">
            <a:extLst xmlns:a="http://schemas.openxmlformats.org/drawingml/2006/main">
              <a:ext uri="{FF2B5EF4-FFF2-40B4-BE49-F238E27FC236}">
                <a16:creationId xmlns:a16="http://schemas.microsoft.com/office/drawing/2014/main" id="{F53F4571-564B-4C3A-8DBF-9756307E304B}"/>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9</a:t>
            </a:r>
          </a:p>
        </p:txBody>
      </p:sp>
      <p:sp>
        <p:nvSpPr>
          <p:cNvPr id="3" name="text-2">
            <a:extLst xmlns:a="http://schemas.openxmlformats.org/drawingml/2006/main">
              <a:ext uri="{FF2B5EF4-FFF2-40B4-BE49-F238E27FC236}">
                <a16:creationId xmlns:a16="http://schemas.microsoft.com/office/drawing/2014/main" id="{D17A5137-5CBD-41AE-A805-5FD5CCDEE867}"/>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18, § 2º</a:t>
            </a:r>
          </a:p>
        </p:txBody>
      </p:sp>
      <p:sp>
        <p:nvSpPr>
          <p:cNvPr id="4" name="text-3">
            <a:extLst xmlns:a="http://schemas.openxmlformats.org/drawingml/2006/main">
              <a:ext uri="{FF2B5EF4-FFF2-40B4-BE49-F238E27FC236}">
                <a16:creationId xmlns:a16="http://schemas.microsoft.com/office/drawing/2014/main" id="{DB7FC7AF-788C-4B9F-A92B-AB39BA21A910}"/>
              </a:ext>
            </a:extLst>
          </p:cNvPr>
          <p:cNvSpPr>
            <a:spLocks xmlns:a="http://schemas.openxmlformats.org/drawingml/2006/main" noGrp="1"/>
          </p:cNvSpPr>
          <p:nvPr/>
        </p:nvSpPr>
        <p:spPr>
          <a:xfrm xmlns:a="http://schemas.openxmlformats.org/drawingml/2006/main">
            <a:off x="74295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Base: 100 votos</a:t>
            </a:r>
          </a:p>
        </p:txBody>
      </p:sp>
      <p:sp>
        <p:nvSpPr>
          <p:cNvPr id="5" name="text-4">
            <a:extLst xmlns:a="http://schemas.openxmlformats.org/drawingml/2006/main">
              <a:ext uri="{FF2B5EF4-FFF2-40B4-BE49-F238E27FC236}">
                <a16:creationId xmlns:a16="http://schemas.microsoft.com/office/drawing/2014/main" id="{710F9563-E387-471E-B57E-9787A3C45980}"/>
              </a:ext>
            </a:extLst>
          </p:cNvPr>
          <p:cNvSpPr>
            <a:spLocks xmlns:a="http://schemas.openxmlformats.org/drawingml/2006/main" noGrp="1"/>
          </p:cNvSpPr>
          <p:nvPr/>
        </p:nvSpPr>
        <p:spPr>
          <a:xfrm xmlns:a="http://schemas.openxmlformats.org/drawingml/2006/main">
            <a:off x="74295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100 × 2 ÷ 3 = 66,66…</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Mínimo: 67 sim</a:t>
            </a:r>
          </a:p>
        </p:txBody>
      </p:sp>
      <p:sp>
        <p:nvSpPr>
          <p:cNvPr id="6" name="text-5">
            <a:extLst xmlns:a="http://schemas.openxmlformats.org/drawingml/2006/main">
              <a:ext uri="{FF2B5EF4-FFF2-40B4-BE49-F238E27FC236}">
                <a16:creationId xmlns:a16="http://schemas.microsoft.com/office/drawing/2014/main" id="{188C74E3-6C56-47D3-A640-A61293B9CE12}"/>
              </a:ext>
            </a:extLst>
          </p:cNvPr>
          <p:cNvSpPr>
            <a:spLocks xmlns:a="http://schemas.openxmlformats.org/drawingml/2006/main" noGrp="1"/>
          </p:cNvSpPr>
          <p:nvPr/>
        </p:nvSpPr>
        <p:spPr>
          <a:xfrm xmlns:a="http://schemas.openxmlformats.org/drawingml/2006/main">
            <a:off x="651510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Base: 120 votos</a:t>
            </a:r>
          </a:p>
        </p:txBody>
      </p:sp>
      <p:sp>
        <p:nvSpPr>
          <p:cNvPr id="7" name="text-6">
            <a:extLst xmlns:a="http://schemas.openxmlformats.org/drawingml/2006/main">
              <a:ext uri="{FF2B5EF4-FFF2-40B4-BE49-F238E27FC236}">
                <a16:creationId xmlns:a16="http://schemas.microsoft.com/office/drawing/2014/main" id="{22730167-6C39-4776-9105-6370AB4204AD}"/>
              </a:ext>
            </a:extLst>
          </p:cNvPr>
          <p:cNvSpPr>
            <a:spLocks xmlns:a="http://schemas.openxmlformats.org/drawingml/2006/main" noGrp="1"/>
          </p:cNvSpPr>
          <p:nvPr/>
        </p:nvSpPr>
        <p:spPr>
          <a:xfrm xmlns:a="http://schemas.openxmlformats.org/drawingml/2006/main">
            <a:off x="651510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120 × 2 ÷ 3 = 80</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Mínimo: 80 sim</a:t>
            </a:r>
          </a:p>
        </p:txBody>
      </p:sp>
      <p:sp>
        <p:nvSpPr>
          <p:cNvPr id="8" name="text-7">
            <a:extLst xmlns:a="http://schemas.openxmlformats.org/drawingml/2006/main">
              <a:ext uri="{FF2B5EF4-FFF2-40B4-BE49-F238E27FC236}">
                <a16:creationId xmlns:a16="http://schemas.microsoft.com/office/drawing/2014/main" id="{EF09CE3A-1BFC-4924-998C-67A46C8FC980}"/>
              </a:ext>
            </a:extLst>
          </p:cNvPr>
          <p:cNvSpPr>
            <a:spLocks xmlns:a="http://schemas.openxmlformats.org/drawingml/2006/main" noGrp="1"/>
          </p:cNvSpPr>
          <p:nvPr/>
        </p:nvSpPr>
        <p:spPr>
          <a:xfrm xmlns:a="http://schemas.openxmlformats.org/drawingml/2006/main">
            <a:off x="762000" y="5486400"/>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67D8D"/>
                </a:solidFill>
                <a:latin typeface="DejaVu Sans"/>
                <a:ea typeface="DejaVu Sans"/>
                <a:cs typeface="DejaVu Sans"/>
              </a:defRPr>
            </a:pPr>
            <a:r>
              <a:rPr sz="2475" b="1">
                <a:solidFill>
                  <a:srgbClr val="167D8D"/>
                </a:solidFill>
                <a:latin typeface="DejaVu Sans"/>
                <a:ea typeface="DejaVu Sans"/>
                <a:cs typeface="DejaVu Sans"/>
              </a:rPr>
              <a:t>Alcançar exatamente dois terços é suficiente.</a:t>
            </a:r>
          </a:p>
        </p:txBody>
      </p:sp>
    </p:spTree>
    <p:extLst>
      <p:ext uri="{BB962C8B-B14F-4D97-AF65-F5344CB8AC3E}">
        <p14:creationId xmlns:p14="http://schemas.microsoft.com/office/powerpoint/2010/main" val="19927772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4E2E5C51-D1F2-4B88-BA2D-6C31E80A2927}"/>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Quórum e maioria</a:t>
            </a:r>
          </a:p>
        </p:txBody>
      </p:sp>
      <p:sp>
        <p:nvSpPr>
          <p:cNvPr id="2" name="text-1">
            <a:extLst xmlns:a="http://schemas.openxmlformats.org/drawingml/2006/main">
              <a:ext uri="{FF2B5EF4-FFF2-40B4-BE49-F238E27FC236}">
                <a16:creationId xmlns:a16="http://schemas.microsoft.com/office/drawing/2014/main" id="{4F59B4DE-FB7C-4417-B0AF-9121AEF7E12C}"/>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10</a:t>
            </a:r>
          </a:p>
        </p:txBody>
      </p:sp>
      <p:sp>
        <p:nvSpPr>
          <p:cNvPr id="3" name="text-2">
            <a:extLst xmlns:a="http://schemas.openxmlformats.org/drawingml/2006/main">
              <a:ext uri="{FF2B5EF4-FFF2-40B4-BE49-F238E27FC236}">
                <a16:creationId xmlns:a16="http://schemas.microsoft.com/office/drawing/2014/main" id="{E598346A-702E-4D7E-982A-08F18E7EC19B}"/>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Regulamento da Assembleia Geral, regra 67</a:t>
            </a:r>
          </a:p>
        </p:txBody>
      </p:sp>
      <p:sp>
        <p:nvSpPr>
          <p:cNvPr id="4" name="text-3">
            <a:extLst xmlns:a="http://schemas.openxmlformats.org/drawingml/2006/main">
              <a:ext uri="{FF2B5EF4-FFF2-40B4-BE49-F238E27FC236}">
                <a16:creationId xmlns:a16="http://schemas.microsoft.com/office/drawing/2014/main" id="{90A5EFDF-C87A-4412-A06C-A770E649F5EE}"/>
              </a:ext>
            </a:extLst>
          </p:cNvPr>
          <p:cNvSpPr>
            <a:spLocks xmlns:a="http://schemas.openxmlformats.org/drawingml/2006/main" noGrp="1"/>
          </p:cNvSpPr>
          <p:nvPr/>
        </p:nvSpPr>
        <p:spPr>
          <a:xfrm xmlns:a="http://schemas.openxmlformats.org/drawingml/2006/main">
            <a:off x="74295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Quórum</a:t>
            </a:r>
          </a:p>
        </p:txBody>
      </p:sp>
      <p:sp>
        <p:nvSpPr>
          <p:cNvPr id="5" name="text-4">
            <a:extLst xmlns:a="http://schemas.openxmlformats.org/drawingml/2006/main">
              <a:ext uri="{FF2B5EF4-FFF2-40B4-BE49-F238E27FC236}">
                <a16:creationId xmlns:a16="http://schemas.microsoft.com/office/drawing/2014/main" id="{78EC0D0B-AA85-4C2E-A6C7-98622EA61A47}"/>
              </a:ext>
            </a:extLst>
          </p:cNvPr>
          <p:cNvSpPr>
            <a:spLocks xmlns:a="http://schemas.openxmlformats.org/drawingml/2006/main" noGrp="1"/>
          </p:cNvSpPr>
          <p:nvPr/>
        </p:nvSpPr>
        <p:spPr>
          <a:xfrm xmlns:a="http://schemas.openxmlformats.org/drawingml/2006/main">
            <a:off x="74295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Presença mínima para o órgão tomar decisões.</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Na Assembleia, exige-se a presença da maioria dos membros.</a:t>
            </a:r>
          </a:p>
        </p:txBody>
      </p:sp>
      <p:sp>
        <p:nvSpPr>
          <p:cNvPr id="6" name="text-5">
            <a:extLst xmlns:a="http://schemas.openxmlformats.org/drawingml/2006/main">
              <a:ext uri="{FF2B5EF4-FFF2-40B4-BE49-F238E27FC236}">
                <a16:creationId xmlns:a16="http://schemas.microsoft.com/office/drawing/2014/main" id="{D253F95B-A664-4D9A-BA1B-5C77F053F790}"/>
              </a:ext>
            </a:extLst>
          </p:cNvPr>
          <p:cNvSpPr>
            <a:spLocks xmlns:a="http://schemas.openxmlformats.org/drawingml/2006/main" noGrp="1"/>
          </p:cNvSpPr>
          <p:nvPr/>
        </p:nvSpPr>
        <p:spPr>
          <a:xfrm xmlns:a="http://schemas.openxmlformats.org/drawingml/2006/main">
            <a:off x="651510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Maioria</a:t>
            </a:r>
          </a:p>
        </p:txBody>
      </p:sp>
      <p:sp>
        <p:nvSpPr>
          <p:cNvPr id="7" name="text-6">
            <a:extLst xmlns:a="http://schemas.openxmlformats.org/drawingml/2006/main">
              <a:ext uri="{FF2B5EF4-FFF2-40B4-BE49-F238E27FC236}">
                <a16:creationId xmlns:a16="http://schemas.microsoft.com/office/drawing/2014/main" id="{67B2D996-713D-4859-899C-0ADBA54902EB}"/>
              </a:ext>
            </a:extLst>
          </p:cNvPr>
          <p:cNvSpPr>
            <a:spLocks xmlns:a="http://schemas.openxmlformats.org/drawingml/2006/main" noGrp="1"/>
          </p:cNvSpPr>
          <p:nvPr/>
        </p:nvSpPr>
        <p:spPr>
          <a:xfrm xmlns:a="http://schemas.openxmlformats.org/drawingml/2006/main">
            <a:off x="651510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Quantidade de votos necessária para aprovar uma proposta.</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A base pode excluir as abstenções.</a:t>
            </a:r>
          </a:p>
        </p:txBody>
      </p:sp>
      <p:sp>
        <p:nvSpPr>
          <p:cNvPr id="8" name="text-7">
            <a:extLst xmlns:a="http://schemas.openxmlformats.org/drawingml/2006/main">
              <a:ext uri="{FF2B5EF4-FFF2-40B4-BE49-F238E27FC236}">
                <a16:creationId xmlns:a16="http://schemas.microsoft.com/office/drawing/2014/main" id="{44126A0F-1145-4ED8-BCA4-DC3368C55FF8}"/>
              </a:ext>
            </a:extLst>
          </p:cNvPr>
          <p:cNvSpPr>
            <a:spLocks xmlns:a="http://schemas.openxmlformats.org/drawingml/2006/main" noGrp="1"/>
          </p:cNvSpPr>
          <p:nvPr/>
        </p:nvSpPr>
        <p:spPr>
          <a:xfrm xmlns:a="http://schemas.openxmlformats.org/drawingml/2006/main">
            <a:off x="762000" y="5543550"/>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67D8D"/>
                </a:solidFill>
                <a:latin typeface="DejaVu Sans"/>
                <a:ea typeface="DejaVu Sans"/>
                <a:cs typeface="DejaVu Sans"/>
              </a:defRPr>
            </a:pPr>
            <a:r>
              <a:rPr sz="2250" b="1">
                <a:solidFill>
                  <a:srgbClr val="167D8D"/>
                </a:solidFill>
                <a:latin typeface="DejaVu Sans"/>
                <a:ea typeface="DejaVu Sans"/>
                <a:cs typeface="DejaVu Sans"/>
              </a:rPr>
              <a:t>Quem se abstém pode estar presente para o quórum.</a:t>
            </a:r>
          </a:p>
        </p:txBody>
      </p:sp>
    </p:spTree>
    <p:extLst>
      <p:ext uri="{BB962C8B-B14F-4D97-AF65-F5344CB8AC3E}">
        <p14:creationId xmlns:p14="http://schemas.microsoft.com/office/powerpoint/2010/main" val="211594021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87FF922-E072-4ACF-8D34-7267F3B80E75}"/>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Um placar, duas possibilidades</a:t>
            </a:r>
          </a:p>
        </p:txBody>
      </p:sp>
      <p:sp>
        <p:nvSpPr>
          <p:cNvPr id="2" name="text-1">
            <a:extLst xmlns:a="http://schemas.openxmlformats.org/drawingml/2006/main">
              <a:ext uri="{FF2B5EF4-FFF2-40B4-BE49-F238E27FC236}">
                <a16:creationId xmlns:a16="http://schemas.microsoft.com/office/drawing/2014/main" id="{EE8C170E-B379-42A9-BA5F-C264111F26F0}"/>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11</a:t>
            </a:r>
          </a:p>
        </p:txBody>
      </p:sp>
      <p:sp>
        <p:nvSpPr>
          <p:cNvPr id="3" name="text-2">
            <a:extLst xmlns:a="http://schemas.openxmlformats.org/drawingml/2006/main">
              <a:ext uri="{FF2B5EF4-FFF2-40B4-BE49-F238E27FC236}">
                <a16:creationId xmlns:a16="http://schemas.microsoft.com/office/drawing/2014/main" id="{25A1AA41-B5AE-4844-AB0C-AE4B6C4E345A}"/>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Exemplo fictício, com quórum e direito de voto</a:t>
            </a:r>
          </a:p>
        </p:txBody>
      </p:sp>
      <p:graphicFrame>
        <p:nvGraphicFramePr>
          <p:cNvPr id="10" name=""/>
          <p:cNvGraphicFramePr/>
          <p:nvPr/>
        </p:nvGraphicFramePr>
        <p:xfrm>
          <a:off xmlns:a="http://schemas.openxmlformats.org/drawingml/2006/main" x="723900" y="1952625"/>
          <a:ext xmlns:a="http://schemas.openxmlformats.org/drawingml/2006/main" cx="10744200" cy="1714500"/>
        </p:xfrm>
        <a:graphic xmlns:a="http://schemas.openxmlformats.org/drawingml/2006/main">
          <a:graphicData uri="http://schemas.openxmlformats.org/drawingml/2006/table">
            <a:tbl>
              <a:tblPr/>
              <a:tblGrid>
                <a:gridCol w="3581400"/>
                <a:gridCol w="3581400"/>
                <a:gridCol w="3581400"/>
              </a:tblGrid>
              <a:tr h="857250">
                <a:tc>
                  <a:txBody>
                    <a:bodyPr/>
                    <a:lstStyle/>
                    <a:p>
                      <a:r>
                        <a:rPr sz="3675" b="1">
                          <a:solidFill>
                            <a:srgbClr val="FFFFFF"/>
                          </a:solidFill>
                          <a:latin typeface="DejaVu Sans"/>
                          <a:ea typeface="DejaVu Sans"/>
                          <a:cs typeface="DejaVu Sans"/>
                        </a:rPr>
                        <a:t>Sim</a:t>
                      </a:r>
                    </a:p>
                  </a:txBody>
                  <a:tcPr marL="91440" marR="91440" marT="45720" marB="45720">
                    <a:solidFill>
                      <a:srgbClr val="193C55"/>
                    </a:solidFill>
                  </a:tcPr>
                </a:tc>
                <a:tc>
                  <a:txBody>
                    <a:bodyPr/>
                    <a:lstStyle/>
                    <a:p>
                      <a:r>
                        <a:rPr sz="3675" b="1">
                          <a:solidFill>
                            <a:srgbClr val="FFFFFF"/>
                          </a:solidFill>
                          <a:latin typeface="DejaVu Sans"/>
                          <a:ea typeface="DejaVu Sans"/>
                          <a:cs typeface="DejaVu Sans"/>
                        </a:rPr>
                        <a:t>Não</a:t>
                      </a:r>
                    </a:p>
                  </a:txBody>
                  <a:tcPr marL="91440" marR="91440" marT="45720" marB="45720">
                    <a:solidFill>
                      <a:srgbClr val="193C55"/>
                    </a:solidFill>
                  </a:tcPr>
                </a:tc>
                <a:tc>
                  <a:txBody>
                    <a:bodyPr/>
                    <a:lstStyle/>
                    <a:p>
                      <a:r>
                        <a:rPr sz="3675" b="1">
                          <a:solidFill>
                            <a:srgbClr val="FFFFFF"/>
                          </a:solidFill>
                          <a:latin typeface="DejaVu Sans"/>
                          <a:ea typeface="DejaVu Sans"/>
                          <a:cs typeface="DejaVu Sans"/>
                        </a:rPr>
                        <a:t>Abstenções</a:t>
                      </a:r>
                    </a:p>
                  </a:txBody>
                  <a:tcPr marL="91440" marR="91440" marT="45720" marB="45720">
                    <a:solidFill>
                      <a:srgbClr val="193C55"/>
                    </a:solidFill>
                  </a:tcPr>
                </a:tc>
              </a:tr>
              <a:tr h="857250">
                <a:tc>
                  <a:txBody>
                    <a:bodyPr/>
                    <a:lstStyle/>
                    <a:p>
                      <a:r>
                        <a:rPr sz="3675" b="0">
                          <a:solidFill>
                            <a:srgbClr val="233B4D"/>
                          </a:solidFill>
                          <a:latin typeface="DejaVu Sans"/>
                          <a:ea typeface="DejaVu Sans"/>
                          <a:cs typeface="DejaVu Sans"/>
                        </a:rPr>
                        <a:t>100</a:t>
                      </a:r>
                    </a:p>
                  </a:txBody>
                  <a:tcPr marL="91440" marR="91440" marT="45720" marB="45720">
                    <a:solidFill>
                      <a:srgbClr val="EDF5F7"/>
                    </a:solidFill>
                  </a:tcPr>
                </a:tc>
                <a:tc>
                  <a:txBody>
                    <a:bodyPr/>
                    <a:lstStyle/>
                    <a:p>
                      <a:r>
                        <a:rPr sz="3675" b="0">
                          <a:solidFill>
                            <a:srgbClr val="233B4D"/>
                          </a:solidFill>
                          <a:latin typeface="DejaVu Sans"/>
                          <a:ea typeface="DejaVu Sans"/>
                          <a:cs typeface="DejaVu Sans"/>
                        </a:rPr>
                        <a:t>60</a:t>
                      </a:r>
                    </a:p>
                  </a:txBody>
                  <a:tcPr marL="91440" marR="91440" marT="45720" marB="45720">
                    <a:solidFill>
                      <a:srgbClr val="EDF5F7"/>
                    </a:solidFill>
                  </a:tcPr>
                </a:tc>
                <a:tc>
                  <a:txBody>
                    <a:bodyPr/>
                    <a:lstStyle/>
                    <a:p>
                      <a:r>
                        <a:rPr sz="3675" b="0">
                          <a:solidFill>
                            <a:srgbClr val="233B4D"/>
                          </a:solidFill>
                          <a:latin typeface="DejaVu Sans"/>
                          <a:ea typeface="DejaVu Sans"/>
                          <a:cs typeface="DejaVu Sans"/>
                        </a:rPr>
                        <a:t>30</a:t>
                      </a:r>
                    </a:p>
                  </a:txBody>
                  <a:tcPr marL="91440" marR="91440" marT="45720" marB="45720">
                    <a:solidFill>
                      <a:srgbClr val="EDF5F7"/>
                    </a:solidFill>
                  </a:tcPr>
                </a:tc>
              </a:tr>
            </a:tbl>
          </a:graphicData>
        </a:graphic>
      </p:graphicFrame>
      <p:sp>
        <p:nvSpPr>
          <p:cNvPr id="5" name="text-3">
            <a:extLst xmlns:a="http://schemas.openxmlformats.org/drawingml/2006/main">
              <a:ext uri="{FF2B5EF4-FFF2-40B4-BE49-F238E27FC236}">
                <a16:creationId xmlns:a16="http://schemas.microsoft.com/office/drawing/2014/main" id="{E7B26547-43C2-471F-B074-7B27AE0C8E24}"/>
              </a:ext>
            </a:extLst>
          </p:cNvPr>
          <p:cNvSpPr>
            <a:spLocks xmlns:a="http://schemas.openxmlformats.org/drawingml/2006/main" noGrp="1"/>
          </p:cNvSpPr>
          <p:nvPr/>
        </p:nvSpPr>
        <p:spPr>
          <a:xfrm xmlns:a="http://schemas.openxmlformats.org/drawingml/2006/main">
            <a:off x="762000" y="40957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33B4D"/>
                </a:solidFill>
                <a:latin typeface="DejaVu Sans"/>
                <a:ea typeface="DejaVu Sans"/>
                <a:cs typeface="DejaVu Sans"/>
              </a:defRPr>
            </a:pPr>
            <a:r>
              <a:rPr sz="2550" b="0">
                <a:solidFill>
                  <a:srgbClr val="233B4D"/>
                </a:solidFill>
                <a:latin typeface="DejaVu Sans"/>
                <a:ea typeface="DejaVu Sans"/>
                <a:cs typeface="DejaVu Sans"/>
              </a:rPr>
              <a:t>190 presentes</a:t>
            </a:r>
          </a:p>
        </p:txBody>
      </p:sp>
      <p:sp>
        <p:nvSpPr>
          <p:cNvPr id="6" name="text-4">
            <a:extLst xmlns:a="http://schemas.openxmlformats.org/drawingml/2006/main">
              <a:ext uri="{FF2B5EF4-FFF2-40B4-BE49-F238E27FC236}">
                <a16:creationId xmlns:a16="http://schemas.microsoft.com/office/drawing/2014/main" id="{692B5E88-E79E-44BC-99C2-8194B29DDFBE}"/>
              </a:ext>
            </a:extLst>
          </p:cNvPr>
          <p:cNvSpPr>
            <a:spLocks xmlns:a="http://schemas.openxmlformats.org/drawingml/2006/main" noGrp="1"/>
          </p:cNvSpPr>
          <p:nvPr/>
        </p:nvSpPr>
        <p:spPr>
          <a:xfrm xmlns:a="http://schemas.openxmlformats.org/drawingml/2006/main">
            <a:off x="762000" y="4933950"/>
            <a:ext cx="10572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67D8D"/>
                </a:solidFill>
                <a:latin typeface="DejaVu Sans"/>
                <a:ea typeface="DejaVu Sans"/>
                <a:cs typeface="DejaVu Sans"/>
              </a:defRPr>
            </a:pPr>
            <a:r>
              <a:rPr sz="3225" b="1">
                <a:solidFill>
                  <a:srgbClr val="167D8D"/>
                </a:solidFill>
                <a:latin typeface="DejaVu Sans"/>
                <a:ea typeface="DejaVu Sans"/>
                <a:cs typeface="DejaVu Sans"/>
              </a:rPr>
              <a:t>100 + 60 = 160 votantes</a:t>
            </a:r>
          </a:p>
        </p:txBody>
      </p:sp>
    </p:spTree>
    <p:extLst>
      <p:ext uri="{BB962C8B-B14F-4D97-AF65-F5344CB8AC3E}">
        <p14:creationId xmlns:p14="http://schemas.microsoft.com/office/powerpoint/2010/main" val="92541094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3C16CA2-9DD8-42F8-B41E-F18ED61BBF4D}"/>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O placar em uma questão comum</a:t>
            </a:r>
          </a:p>
        </p:txBody>
      </p:sp>
      <p:sp>
        <p:nvSpPr>
          <p:cNvPr id="2" name="text-1">
            <a:extLst xmlns:a="http://schemas.openxmlformats.org/drawingml/2006/main">
              <a:ext uri="{FF2B5EF4-FFF2-40B4-BE49-F238E27FC236}">
                <a16:creationId xmlns:a16="http://schemas.microsoft.com/office/drawing/2014/main" id="{6C1A63F2-664F-4B0B-926F-A7D4518745BF}"/>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12</a:t>
            </a:r>
          </a:p>
        </p:txBody>
      </p:sp>
      <p:sp>
        <p:nvSpPr>
          <p:cNvPr id="3" name="text-2">
            <a:extLst xmlns:a="http://schemas.openxmlformats.org/drawingml/2006/main">
              <a:ext uri="{FF2B5EF4-FFF2-40B4-BE49-F238E27FC236}">
                <a16:creationId xmlns:a16="http://schemas.microsoft.com/office/drawing/2014/main" id="{ACACE26C-5E59-4B6F-8843-D7304CF6BEE2}"/>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18, § 3º</a:t>
            </a:r>
          </a:p>
        </p:txBody>
      </p:sp>
      <p:sp>
        <p:nvSpPr>
          <p:cNvPr id="4" name="text-3">
            <a:extLst xmlns:a="http://schemas.openxmlformats.org/drawingml/2006/main">
              <a:ext uri="{FF2B5EF4-FFF2-40B4-BE49-F238E27FC236}">
                <a16:creationId xmlns:a16="http://schemas.microsoft.com/office/drawing/2014/main" id="{17D4A317-6DF9-4E7C-91A2-4B8EC6656054}"/>
              </a:ext>
            </a:extLst>
          </p:cNvPr>
          <p:cNvSpPr>
            <a:spLocks xmlns:a="http://schemas.openxmlformats.org/drawingml/2006/main" noGrp="1"/>
          </p:cNvSpPr>
          <p:nvPr/>
        </p:nvSpPr>
        <p:spPr>
          <a:xfrm xmlns:a="http://schemas.openxmlformats.org/drawingml/2006/main">
            <a:off x="762000" y="1866900"/>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33B4D"/>
                </a:solidFill>
                <a:latin typeface="DejaVu Sans"/>
                <a:ea typeface="DejaVu Sans"/>
                <a:cs typeface="DejaVu Sans"/>
              </a:defRPr>
            </a:pPr>
            <a:r>
              <a:rPr sz="2700" b="0">
                <a:solidFill>
                  <a:srgbClr val="233B4D"/>
                </a:solidFill>
                <a:latin typeface="DejaVu Sans"/>
                <a:ea typeface="DejaVu Sans"/>
                <a:cs typeface="DejaVu Sans"/>
              </a:rPr>
              <a:t>Base: 100 + 60 = 160</a:t>
            </a:r>
          </a:p>
        </p:txBody>
      </p:sp>
      <p:sp>
        <p:nvSpPr>
          <p:cNvPr id="5" name="text-4">
            <a:extLst xmlns:a="http://schemas.openxmlformats.org/drawingml/2006/main">
              <a:ext uri="{FF2B5EF4-FFF2-40B4-BE49-F238E27FC236}">
                <a16:creationId xmlns:a16="http://schemas.microsoft.com/office/drawing/2014/main" id="{2FF820E2-9CF7-4CB7-A9DB-8D0E75F49CDD}"/>
              </a:ext>
            </a:extLst>
          </p:cNvPr>
          <p:cNvSpPr>
            <a:spLocks xmlns:a="http://schemas.openxmlformats.org/drawingml/2006/main" noGrp="1"/>
          </p:cNvSpPr>
          <p:nvPr/>
        </p:nvSpPr>
        <p:spPr>
          <a:xfrm xmlns:a="http://schemas.openxmlformats.org/drawingml/2006/main">
            <a:off x="762000" y="2809875"/>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33B4D"/>
                </a:solidFill>
                <a:latin typeface="DejaVu Sans"/>
                <a:ea typeface="DejaVu Sans"/>
                <a:cs typeface="DejaVu Sans"/>
              </a:defRPr>
            </a:pPr>
            <a:r>
              <a:rPr sz="2700" b="0">
                <a:solidFill>
                  <a:srgbClr val="233B4D"/>
                </a:solidFill>
                <a:latin typeface="DejaVu Sans"/>
                <a:ea typeface="DejaVu Sans"/>
                <a:cs typeface="DejaVu Sans"/>
              </a:rPr>
              <a:t>Metade: 160 ÷ 2 = 80</a:t>
            </a:r>
          </a:p>
        </p:txBody>
      </p:sp>
      <p:sp>
        <p:nvSpPr>
          <p:cNvPr id="6" name="text-5">
            <a:extLst xmlns:a="http://schemas.openxmlformats.org/drawingml/2006/main">
              <a:ext uri="{FF2B5EF4-FFF2-40B4-BE49-F238E27FC236}">
                <a16:creationId xmlns:a16="http://schemas.microsoft.com/office/drawing/2014/main" id="{38C26260-F458-455F-A310-B11CA043A753}"/>
              </a:ext>
            </a:extLst>
          </p:cNvPr>
          <p:cNvSpPr>
            <a:spLocks xmlns:a="http://schemas.openxmlformats.org/drawingml/2006/main" noGrp="1"/>
          </p:cNvSpPr>
          <p:nvPr/>
        </p:nvSpPr>
        <p:spPr>
          <a:xfrm xmlns:a="http://schemas.openxmlformats.org/drawingml/2006/main">
            <a:off x="762000" y="3752850"/>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33B4D"/>
                </a:solidFill>
                <a:latin typeface="DejaVu Sans"/>
                <a:ea typeface="DejaVu Sans"/>
                <a:cs typeface="DejaVu Sans"/>
              </a:defRPr>
            </a:pPr>
            <a:r>
              <a:rPr sz="2700" b="0">
                <a:solidFill>
                  <a:srgbClr val="233B4D"/>
                </a:solidFill>
                <a:latin typeface="DejaVu Sans"/>
                <a:ea typeface="DejaVu Sans"/>
                <a:cs typeface="DejaVu Sans"/>
              </a:rPr>
              <a:t>Mínimo: 81 votos sim</a:t>
            </a:r>
          </a:p>
        </p:txBody>
      </p:sp>
      <p:sp>
        <p:nvSpPr>
          <p:cNvPr id="7" name="text-6">
            <a:extLst xmlns:a="http://schemas.openxmlformats.org/drawingml/2006/main">
              <a:ext uri="{FF2B5EF4-FFF2-40B4-BE49-F238E27FC236}">
                <a16:creationId xmlns:a16="http://schemas.microsoft.com/office/drawing/2014/main" id="{EC64BBE8-F001-42E4-82E4-4CE5B64CCB9E}"/>
              </a:ext>
            </a:extLst>
          </p:cNvPr>
          <p:cNvSpPr>
            <a:spLocks xmlns:a="http://schemas.openxmlformats.org/drawingml/2006/main" noGrp="1"/>
          </p:cNvSpPr>
          <p:nvPr/>
        </p:nvSpPr>
        <p:spPr>
          <a:xfrm xmlns:a="http://schemas.openxmlformats.org/drawingml/2006/main">
            <a:off x="762000" y="50101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216D57"/>
                </a:solidFill>
                <a:latin typeface="DejaVu Sans"/>
                <a:ea typeface="DejaVu Sans"/>
                <a:cs typeface="DejaVu Sans"/>
              </a:defRPr>
            </a:pPr>
            <a:r>
              <a:rPr sz="3900" b="1">
                <a:solidFill>
                  <a:srgbClr val="216D57"/>
                </a:solidFill>
                <a:latin typeface="DejaVu Sans"/>
                <a:ea typeface="DejaVu Sans"/>
                <a:cs typeface="DejaVu Sans"/>
              </a:rPr>
              <a:t>100 sim: APROVADA</a:t>
            </a:r>
          </a:p>
        </p:txBody>
      </p:sp>
    </p:spTree>
    <p:extLst>
      <p:ext uri="{BB962C8B-B14F-4D97-AF65-F5344CB8AC3E}">
        <p14:creationId xmlns:p14="http://schemas.microsoft.com/office/powerpoint/2010/main" val="17293043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C6AD26B7-4BDB-41FE-AC90-AFC4EB3E6F53}"/>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O placar em uma questão importante</a:t>
            </a:r>
          </a:p>
        </p:txBody>
      </p:sp>
      <p:sp>
        <p:nvSpPr>
          <p:cNvPr id="2" name="text-1">
            <a:extLst xmlns:a="http://schemas.openxmlformats.org/drawingml/2006/main">
              <a:ext uri="{FF2B5EF4-FFF2-40B4-BE49-F238E27FC236}">
                <a16:creationId xmlns:a16="http://schemas.microsoft.com/office/drawing/2014/main" id="{21B98ECD-9FEF-4C94-AB11-AB5C92C27B9B}"/>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13</a:t>
            </a:r>
          </a:p>
        </p:txBody>
      </p:sp>
      <p:sp>
        <p:nvSpPr>
          <p:cNvPr id="3" name="text-2">
            <a:extLst xmlns:a="http://schemas.openxmlformats.org/drawingml/2006/main">
              <a:ext uri="{FF2B5EF4-FFF2-40B4-BE49-F238E27FC236}">
                <a16:creationId xmlns:a16="http://schemas.microsoft.com/office/drawing/2014/main" id="{16163D40-A7D8-4ECE-BD01-BC5201B13DE9}"/>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18, § 2º</a:t>
            </a:r>
          </a:p>
        </p:txBody>
      </p:sp>
      <p:sp>
        <p:nvSpPr>
          <p:cNvPr id="4" name="text-3">
            <a:extLst xmlns:a="http://schemas.openxmlformats.org/drawingml/2006/main">
              <a:ext uri="{FF2B5EF4-FFF2-40B4-BE49-F238E27FC236}">
                <a16:creationId xmlns:a16="http://schemas.microsoft.com/office/drawing/2014/main" id="{B6DE25EE-EA07-4F77-8FCA-BAB2160169CF}"/>
              </a:ext>
            </a:extLst>
          </p:cNvPr>
          <p:cNvSpPr>
            <a:spLocks xmlns:a="http://schemas.openxmlformats.org/drawingml/2006/main" noGrp="1"/>
          </p:cNvSpPr>
          <p:nvPr/>
        </p:nvSpPr>
        <p:spPr>
          <a:xfrm xmlns:a="http://schemas.openxmlformats.org/drawingml/2006/main">
            <a:off x="762000" y="1866900"/>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33B4D"/>
                </a:solidFill>
                <a:latin typeface="DejaVu Sans"/>
                <a:ea typeface="DejaVu Sans"/>
                <a:cs typeface="DejaVu Sans"/>
              </a:defRPr>
            </a:pPr>
            <a:r>
              <a:rPr sz="2550" b="0">
                <a:solidFill>
                  <a:srgbClr val="233B4D"/>
                </a:solidFill>
                <a:latin typeface="DejaVu Sans"/>
                <a:ea typeface="DejaVu Sans"/>
                <a:cs typeface="DejaVu Sans"/>
              </a:rPr>
              <a:t>Base: 100 + 60 = 160</a:t>
            </a:r>
          </a:p>
        </p:txBody>
      </p:sp>
      <p:sp>
        <p:nvSpPr>
          <p:cNvPr id="5" name="text-4">
            <a:extLst xmlns:a="http://schemas.openxmlformats.org/drawingml/2006/main">
              <a:ext uri="{FF2B5EF4-FFF2-40B4-BE49-F238E27FC236}">
                <a16:creationId xmlns:a16="http://schemas.microsoft.com/office/drawing/2014/main" id="{A9AF2DA9-EECE-498A-8FF9-1CF5A252208F}"/>
              </a:ext>
            </a:extLst>
          </p:cNvPr>
          <p:cNvSpPr>
            <a:spLocks xmlns:a="http://schemas.openxmlformats.org/drawingml/2006/main" noGrp="1"/>
          </p:cNvSpPr>
          <p:nvPr/>
        </p:nvSpPr>
        <p:spPr>
          <a:xfrm xmlns:a="http://schemas.openxmlformats.org/drawingml/2006/main">
            <a:off x="762000" y="2809875"/>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33B4D"/>
                </a:solidFill>
                <a:latin typeface="DejaVu Sans"/>
                <a:ea typeface="DejaVu Sans"/>
                <a:cs typeface="DejaVu Sans"/>
              </a:defRPr>
            </a:pPr>
            <a:r>
              <a:rPr sz="2550" b="0">
                <a:solidFill>
                  <a:srgbClr val="233B4D"/>
                </a:solidFill>
                <a:latin typeface="DejaVu Sans"/>
                <a:ea typeface="DejaVu Sans"/>
                <a:cs typeface="DejaVu Sans"/>
              </a:rPr>
              <a:t>Dois terços: 160 × 2 ÷ 3 = 106,66…</a:t>
            </a:r>
          </a:p>
        </p:txBody>
      </p:sp>
      <p:sp>
        <p:nvSpPr>
          <p:cNvPr id="6" name="text-5">
            <a:extLst xmlns:a="http://schemas.openxmlformats.org/drawingml/2006/main">
              <a:ext uri="{FF2B5EF4-FFF2-40B4-BE49-F238E27FC236}">
                <a16:creationId xmlns:a16="http://schemas.microsoft.com/office/drawing/2014/main" id="{758C8820-6620-4F62-B788-C8E3D0C4F0A2}"/>
              </a:ext>
            </a:extLst>
          </p:cNvPr>
          <p:cNvSpPr>
            <a:spLocks xmlns:a="http://schemas.openxmlformats.org/drawingml/2006/main" noGrp="1"/>
          </p:cNvSpPr>
          <p:nvPr/>
        </p:nvSpPr>
        <p:spPr>
          <a:xfrm xmlns:a="http://schemas.openxmlformats.org/drawingml/2006/main">
            <a:off x="762000" y="3752850"/>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33B4D"/>
                </a:solidFill>
                <a:latin typeface="DejaVu Sans"/>
                <a:ea typeface="DejaVu Sans"/>
                <a:cs typeface="DejaVu Sans"/>
              </a:defRPr>
            </a:pPr>
            <a:r>
              <a:rPr sz="2550" b="0">
                <a:solidFill>
                  <a:srgbClr val="233B4D"/>
                </a:solidFill>
                <a:latin typeface="DejaVu Sans"/>
                <a:ea typeface="DejaVu Sans"/>
                <a:cs typeface="DejaVu Sans"/>
              </a:rPr>
              <a:t>Mínimo: 107 votos sim</a:t>
            </a:r>
          </a:p>
        </p:txBody>
      </p:sp>
      <p:sp>
        <p:nvSpPr>
          <p:cNvPr id="7" name="text-6">
            <a:extLst xmlns:a="http://schemas.openxmlformats.org/drawingml/2006/main">
              <a:ext uri="{FF2B5EF4-FFF2-40B4-BE49-F238E27FC236}">
                <a16:creationId xmlns:a16="http://schemas.microsoft.com/office/drawing/2014/main" id="{19F69F2C-C26C-43E5-9021-E8932EFD3F62}"/>
              </a:ext>
            </a:extLst>
          </p:cNvPr>
          <p:cNvSpPr>
            <a:spLocks xmlns:a="http://schemas.openxmlformats.org/drawingml/2006/main" noGrp="1"/>
          </p:cNvSpPr>
          <p:nvPr/>
        </p:nvSpPr>
        <p:spPr>
          <a:xfrm xmlns:a="http://schemas.openxmlformats.org/drawingml/2006/main">
            <a:off x="762000" y="50101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A3423B"/>
                </a:solidFill>
                <a:latin typeface="DejaVu Sans"/>
                <a:ea typeface="DejaVu Sans"/>
                <a:cs typeface="DejaVu Sans"/>
              </a:defRPr>
            </a:pPr>
            <a:r>
              <a:rPr sz="3600" b="1">
                <a:solidFill>
                  <a:srgbClr val="A3423B"/>
                </a:solidFill>
                <a:latin typeface="DejaVu Sans"/>
                <a:ea typeface="DejaVu Sans"/>
                <a:cs typeface="DejaVu Sans"/>
              </a:rPr>
              <a:t>100 sim: NÃO APROVADA</a:t>
            </a:r>
          </a:p>
        </p:txBody>
      </p:sp>
    </p:spTree>
    <p:extLst>
      <p:ext uri="{BB962C8B-B14F-4D97-AF65-F5344CB8AC3E}">
        <p14:creationId xmlns:p14="http://schemas.microsoft.com/office/powerpoint/2010/main" val="140306863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D61DEB9E-602D-4552-AA39-16EC53A92E32}"/>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Mais exemplos na Assembleia</a:t>
            </a:r>
          </a:p>
        </p:txBody>
      </p:sp>
      <p:sp>
        <p:nvSpPr>
          <p:cNvPr id="2" name="text-1">
            <a:extLst xmlns:a="http://schemas.openxmlformats.org/drawingml/2006/main">
              <a:ext uri="{FF2B5EF4-FFF2-40B4-BE49-F238E27FC236}">
                <a16:creationId xmlns:a16="http://schemas.microsoft.com/office/drawing/2014/main" id="{3E3A94A5-9179-488A-A086-ECB3A8FB0A4D}"/>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14</a:t>
            </a:r>
          </a:p>
        </p:txBody>
      </p:sp>
      <p:sp>
        <p:nvSpPr>
          <p:cNvPr id="3" name="text-2">
            <a:extLst xmlns:a="http://schemas.openxmlformats.org/drawingml/2006/main">
              <a:ext uri="{FF2B5EF4-FFF2-40B4-BE49-F238E27FC236}">
                <a16:creationId xmlns:a16="http://schemas.microsoft.com/office/drawing/2014/main" id="{59F3E4DD-9EDC-465D-BFC0-3F5209A5A645}"/>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Placares fictícios. Carta, art. 18</a:t>
            </a:r>
          </a:p>
        </p:txBody>
      </p:sp>
      <p:graphicFrame>
        <p:nvGraphicFramePr>
          <p:cNvPr id="9" name=""/>
          <p:cNvGraphicFramePr/>
          <p:nvPr/>
        </p:nvGraphicFramePr>
        <p:xfrm>
          <a:off xmlns:a="http://schemas.openxmlformats.org/drawingml/2006/main" x="723900" y="1809750"/>
          <a:ext xmlns:a="http://schemas.openxmlformats.org/drawingml/2006/main" cx="10744200" cy="3190875"/>
        </p:xfrm>
        <a:graphic xmlns:a="http://schemas.openxmlformats.org/drawingml/2006/main">
          <a:graphicData uri="http://schemas.openxmlformats.org/drawingml/2006/table">
            <a:tbl>
              <a:tblPr/>
              <a:tblGrid>
                <a:gridCol w="4572000"/>
                <a:gridCol w="3238500"/>
                <a:gridCol w="2933700"/>
              </a:tblGrid>
              <a:tr h="1063625">
                <a:tc>
                  <a:txBody>
                    <a:bodyPr/>
                    <a:lstStyle/>
                    <a:p>
                      <a:r>
                        <a:rPr sz="2175" b="1">
                          <a:solidFill>
                            <a:srgbClr val="FFFFFF"/>
                          </a:solidFill>
                          <a:latin typeface="DejaVu Sans"/>
                          <a:ea typeface="DejaVu Sans"/>
                          <a:cs typeface="DejaVu Sans"/>
                        </a:rPr>
                        <a:t>Questão e placar</a:t>
                      </a:r>
                    </a:p>
                  </a:txBody>
                  <a:tcPr marL="91440" marR="91440" marT="45720" marB="45720">
                    <a:solidFill>
                      <a:srgbClr val="193C55"/>
                    </a:solidFill>
                  </a:tcPr>
                </a:tc>
                <a:tc>
                  <a:txBody>
                    <a:bodyPr/>
                    <a:lstStyle/>
                    <a:p>
                      <a:r>
                        <a:rPr sz="2175" b="1">
                          <a:solidFill>
                            <a:srgbClr val="FFFFFF"/>
                          </a:solidFill>
                          <a:latin typeface="DejaVu Sans"/>
                          <a:ea typeface="DejaVu Sans"/>
                          <a:cs typeface="DejaVu Sans"/>
                        </a:rPr>
                        <a:t>Base e mínimo</a:t>
                      </a:r>
                    </a:p>
                  </a:txBody>
                  <a:tcPr marL="91440" marR="91440" marT="45720" marB="45720">
                    <a:solidFill>
                      <a:srgbClr val="193C55"/>
                    </a:solidFill>
                  </a:tcPr>
                </a:tc>
                <a:tc>
                  <a:txBody>
                    <a:bodyPr/>
                    <a:lstStyle/>
                    <a:p>
                      <a:r>
                        <a:rPr sz="2175" b="1">
                          <a:solidFill>
                            <a:srgbClr val="FFFFFF"/>
                          </a:solidFill>
                          <a:latin typeface="DejaVu Sans"/>
                          <a:ea typeface="DejaVu Sans"/>
                          <a:cs typeface="DejaVu Sans"/>
                        </a:rPr>
                        <a:t>Resultado</a:t>
                      </a:r>
                    </a:p>
                  </a:txBody>
                  <a:tcPr marL="91440" marR="91440" marT="45720" marB="45720">
                    <a:solidFill>
                      <a:srgbClr val="193C55"/>
                    </a:solidFill>
                  </a:tcPr>
                </a:tc>
              </a:tr>
              <a:tr h="1063625">
                <a:tc>
                  <a:txBody>
                    <a:bodyPr/>
                    <a:lstStyle/>
                    <a:p>
                      <a:r>
                        <a:rPr sz="2175" b="0">
                          <a:solidFill>
                            <a:srgbClr val="233B4D"/>
                          </a:solidFill>
                          <a:latin typeface="DejaVu Sans"/>
                          <a:ea typeface="DejaVu Sans"/>
                          <a:cs typeface="DejaVu Sans"/>
                        </a:rPr>
                        <a:t>Comum</a:t>
                      </a:r>
                    </a:p>
                    <a:p>
                      <a:r>
                        <a:rPr sz="2175" b="0">
                          <a:solidFill>
                            <a:srgbClr val="233B4D"/>
                          </a:solidFill>
                          <a:latin typeface="DejaVu Sans"/>
                          <a:ea typeface="DejaVu Sans"/>
                          <a:cs typeface="DejaVu Sans"/>
                        </a:rPr>
                        <a:t>45 sim, 44 não</a:t>
                      </a:r>
                    </a:p>
                    <a:p>
                      <a:r>
                        <a:rPr sz="2175" b="0">
                          <a:solidFill>
                            <a:srgbClr val="233B4D"/>
                          </a:solidFill>
                          <a:latin typeface="DejaVu Sans"/>
                          <a:ea typeface="DejaVu Sans"/>
                          <a:cs typeface="DejaVu Sans"/>
                        </a:rPr>
                        <a:t>60 abstenções</a:t>
                      </a:r>
                    </a:p>
                  </a:txBody>
                  <a:tcPr marL="91440" marR="91440" marT="45720" marB="45720">
                    <a:solidFill>
                      <a:srgbClr val="EDF5F7"/>
                    </a:solidFill>
                  </a:tcPr>
                </a:tc>
                <a:tc>
                  <a:txBody>
                    <a:bodyPr/>
                    <a:lstStyle/>
                    <a:p>
                      <a:r>
                        <a:rPr sz="2175" b="0">
                          <a:solidFill>
                            <a:srgbClr val="233B4D"/>
                          </a:solidFill>
                          <a:latin typeface="DejaVu Sans"/>
                          <a:ea typeface="DejaVu Sans"/>
                          <a:cs typeface="DejaVu Sans"/>
                        </a:rPr>
                        <a:t>Base: 89</a:t>
                      </a:r>
                    </a:p>
                    <a:p>
                      <a:r>
                        <a:rPr sz="2175" b="0">
                          <a:solidFill>
                            <a:srgbClr val="233B4D"/>
                          </a:solidFill>
                          <a:latin typeface="DejaVu Sans"/>
                          <a:ea typeface="DejaVu Sans"/>
                          <a:cs typeface="DejaVu Sans"/>
                        </a:rPr>
                        <a:t>Mínimo: 45</a:t>
                      </a:r>
                    </a:p>
                  </a:txBody>
                  <a:tcPr marL="91440" marR="91440" marT="45720" marB="45720">
                    <a:solidFill>
                      <a:srgbClr val="EDF5F7"/>
                    </a:solidFill>
                  </a:tcPr>
                </a:tc>
                <a:tc>
                  <a:txBody>
                    <a:bodyPr/>
                    <a:lstStyle/>
                    <a:p>
                      <a:r>
                        <a:rPr sz="2175" b="0">
                          <a:solidFill>
                            <a:srgbClr val="233B4D"/>
                          </a:solidFill>
                          <a:latin typeface="DejaVu Sans"/>
                          <a:ea typeface="DejaVu Sans"/>
                          <a:cs typeface="DejaVu Sans"/>
                        </a:rPr>
                        <a:t>Aprovada</a:t>
                      </a:r>
                    </a:p>
                  </a:txBody>
                  <a:tcPr marL="91440" marR="91440" marT="45720" marB="45720">
                    <a:solidFill>
                      <a:srgbClr val="EDF5F7"/>
                    </a:solidFill>
                  </a:tcPr>
                </a:tc>
              </a:tr>
              <a:tr h="1063625">
                <a:tc>
                  <a:txBody>
                    <a:bodyPr/>
                    <a:lstStyle/>
                    <a:p>
                      <a:r>
                        <a:rPr sz="2175" b="0">
                          <a:solidFill>
                            <a:srgbClr val="233B4D"/>
                          </a:solidFill>
                          <a:latin typeface="DejaVu Sans"/>
                          <a:ea typeface="DejaVu Sans"/>
                          <a:cs typeface="DejaVu Sans"/>
                        </a:rPr>
                        <a:t>Importante</a:t>
                      </a:r>
                    </a:p>
                    <a:p>
                      <a:r>
                        <a:rPr sz="2175" b="0">
                          <a:solidFill>
                            <a:srgbClr val="233B4D"/>
                          </a:solidFill>
                          <a:latin typeface="DejaVu Sans"/>
                          <a:ea typeface="DejaVu Sans"/>
                          <a:cs typeface="DejaVu Sans"/>
                        </a:rPr>
                        <a:t>80 sim, 40 não</a:t>
                      </a:r>
                    </a:p>
                    <a:p>
                      <a:r>
                        <a:rPr sz="2175" b="0">
                          <a:solidFill>
                            <a:srgbClr val="233B4D"/>
                          </a:solidFill>
                          <a:latin typeface="DejaVu Sans"/>
                          <a:ea typeface="DejaVu Sans"/>
                          <a:cs typeface="DejaVu Sans"/>
                        </a:rPr>
                        <a:t>30 abstenções</a:t>
                      </a:r>
                    </a:p>
                  </a:txBody>
                  <a:tcPr marL="91440" marR="91440" marT="45720" marB="45720">
                    <a:solidFill>
                      <a:srgbClr val="FFFFFF"/>
                    </a:solidFill>
                  </a:tcPr>
                </a:tc>
                <a:tc>
                  <a:txBody>
                    <a:bodyPr/>
                    <a:lstStyle/>
                    <a:p>
                      <a:r>
                        <a:rPr sz="2175" b="0">
                          <a:solidFill>
                            <a:srgbClr val="233B4D"/>
                          </a:solidFill>
                          <a:latin typeface="DejaVu Sans"/>
                          <a:ea typeface="DejaVu Sans"/>
                          <a:cs typeface="DejaVu Sans"/>
                        </a:rPr>
                        <a:t>Base: 120</a:t>
                      </a:r>
                    </a:p>
                    <a:p>
                      <a:r>
                        <a:rPr sz="2175" b="0">
                          <a:solidFill>
                            <a:srgbClr val="233B4D"/>
                          </a:solidFill>
                          <a:latin typeface="DejaVu Sans"/>
                          <a:ea typeface="DejaVu Sans"/>
                          <a:cs typeface="DejaVu Sans"/>
                        </a:rPr>
                        <a:t>Mínimo: 80</a:t>
                      </a:r>
                    </a:p>
                  </a:txBody>
                  <a:tcPr marL="91440" marR="91440" marT="45720" marB="45720">
                    <a:solidFill>
                      <a:srgbClr val="FFFFFF"/>
                    </a:solidFill>
                  </a:tcPr>
                </a:tc>
                <a:tc>
                  <a:txBody>
                    <a:bodyPr/>
                    <a:lstStyle/>
                    <a:p>
                      <a:r>
                        <a:rPr sz="2175" b="0">
                          <a:solidFill>
                            <a:srgbClr val="233B4D"/>
                          </a:solidFill>
                          <a:latin typeface="DejaVu Sans"/>
                          <a:ea typeface="DejaVu Sans"/>
                          <a:cs typeface="DejaVu Sans"/>
                        </a:rPr>
                        <a:t>Aprovada</a:t>
                      </a:r>
                    </a:p>
                  </a:txBody>
                  <a:tcPr marL="91440" marR="91440" marT="45720" marB="45720">
                    <a:solidFill>
                      <a:srgbClr val="FFFFFF"/>
                    </a:solidFill>
                  </a:tcPr>
                </a:tc>
              </a:tr>
            </a:tbl>
          </a:graphicData>
        </a:graphic>
      </p:graphicFrame>
      <p:sp>
        <p:nvSpPr>
          <p:cNvPr id="5" name="text-3">
            <a:extLst xmlns:a="http://schemas.openxmlformats.org/drawingml/2006/main">
              <a:ext uri="{FF2B5EF4-FFF2-40B4-BE49-F238E27FC236}">
                <a16:creationId xmlns:a16="http://schemas.microsoft.com/office/drawing/2014/main" id="{A2BFC87A-DB00-424F-8622-E480BC88290D}"/>
              </a:ext>
            </a:extLst>
          </p:cNvPr>
          <p:cNvSpPr>
            <a:spLocks xmlns:a="http://schemas.openxmlformats.org/drawingml/2006/main" noGrp="1"/>
          </p:cNvSpPr>
          <p:nvPr/>
        </p:nvSpPr>
        <p:spPr>
          <a:xfrm xmlns:a="http://schemas.openxmlformats.org/drawingml/2006/main">
            <a:off x="762000" y="5429250"/>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67D8D"/>
                </a:solidFill>
                <a:latin typeface="DejaVu Sans"/>
                <a:ea typeface="DejaVu Sans"/>
                <a:cs typeface="DejaVu Sans"/>
              </a:defRPr>
            </a:pPr>
            <a:r>
              <a:rPr sz="2175" b="1">
                <a:solidFill>
                  <a:srgbClr val="167D8D"/>
                </a:solidFill>
                <a:latin typeface="DejaVu Sans"/>
                <a:ea typeface="DejaVu Sans"/>
                <a:cs typeface="DejaVu Sans"/>
              </a:rPr>
              <a:t>Mesmo muitas abstenções podem ficar fora da base da maioria.</a:t>
            </a:r>
          </a:p>
        </p:txBody>
      </p:sp>
    </p:spTree>
    <p:extLst>
      <p:ext uri="{BB962C8B-B14F-4D97-AF65-F5344CB8AC3E}">
        <p14:creationId xmlns:p14="http://schemas.microsoft.com/office/powerpoint/2010/main" val="109495249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8832107D-667D-46EB-AD43-43B206FA6999}"/>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Conselho de Segurança: composição</a:t>
            </a:r>
          </a:p>
        </p:txBody>
      </p:sp>
      <p:sp>
        <p:nvSpPr>
          <p:cNvPr id="2" name="text-1">
            <a:extLst xmlns:a="http://schemas.openxmlformats.org/drawingml/2006/main">
              <a:ext uri="{FF2B5EF4-FFF2-40B4-BE49-F238E27FC236}">
                <a16:creationId xmlns:a16="http://schemas.microsoft.com/office/drawing/2014/main" id="{49FD33F5-627E-41FD-BC82-F2916CC04472}"/>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15</a:t>
            </a:r>
          </a:p>
        </p:txBody>
      </p:sp>
      <p:sp>
        <p:nvSpPr>
          <p:cNvPr id="3" name="text-2">
            <a:extLst xmlns:a="http://schemas.openxmlformats.org/drawingml/2006/main">
              <a:ext uri="{FF2B5EF4-FFF2-40B4-BE49-F238E27FC236}">
                <a16:creationId xmlns:a16="http://schemas.microsoft.com/office/drawing/2014/main" id="{DC9024D5-D4F4-47ED-952C-002B08A013B3}"/>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da ONU, art. 23</a:t>
            </a:r>
          </a:p>
        </p:txBody>
      </p:sp>
      <p:sp>
        <p:nvSpPr>
          <p:cNvPr id="4" name="text-3">
            <a:extLst xmlns:a="http://schemas.openxmlformats.org/drawingml/2006/main">
              <a:ext uri="{FF2B5EF4-FFF2-40B4-BE49-F238E27FC236}">
                <a16:creationId xmlns:a16="http://schemas.microsoft.com/office/drawing/2014/main" id="{E5B4EF29-B429-4132-B5A0-214AB09BB129}"/>
              </a:ext>
            </a:extLst>
          </p:cNvPr>
          <p:cNvSpPr>
            <a:spLocks xmlns:a="http://schemas.openxmlformats.org/drawingml/2006/main" noGrp="1"/>
          </p:cNvSpPr>
          <p:nvPr/>
        </p:nvSpPr>
        <p:spPr>
          <a:xfrm xmlns:a="http://schemas.openxmlformats.org/drawingml/2006/main">
            <a:off x="762000" y="171450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0" b="1">
                <a:solidFill>
                  <a:srgbClr val="167D8D"/>
                </a:solidFill>
                <a:latin typeface="DejaVu Sans"/>
                <a:ea typeface="DejaVu Sans"/>
                <a:cs typeface="DejaVu Sans"/>
              </a:defRPr>
            </a:pPr>
            <a:r>
              <a:rPr sz="5250" b="1">
                <a:solidFill>
                  <a:srgbClr val="167D8D"/>
                </a:solidFill>
                <a:latin typeface="DejaVu Sans"/>
                <a:ea typeface="DejaVu Sans"/>
                <a:cs typeface="DejaVu Sans"/>
              </a:rPr>
              <a:t>15 membros</a:t>
            </a:r>
          </a:p>
        </p:txBody>
      </p:sp>
      <p:sp>
        <p:nvSpPr>
          <p:cNvPr id="5" name="text-4">
            <a:extLst xmlns:a="http://schemas.openxmlformats.org/drawingml/2006/main">
              <a:ext uri="{FF2B5EF4-FFF2-40B4-BE49-F238E27FC236}">
                <a16:creationId xmlns:a16="http://schemas.microsoft.com/office/drawing/2014/main" id="{A63A092F-EEE0-48D1-A3AF-36922273A81A}"/>
              </a:ext>
            </a:extLst>
          </p:cNvPr>
          <p:cNvSpPr>
            <a:spLocks xmlns:a="http://schemas.openxmlformats.org/drawingml/2006/main" noGrp="1"/>
          </p:cNvSpPr>
          <p:nvPr/>
        </p:nvSpPr>
        <p:spPr>
          <a:xfrm xmlns:a="http://schemas.openxmlformats.org/drawingml/2006/main">
            <a:off x="762000" y="3162300"/>
            <a:ext cx="4953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67D8D"/>
                </a:solidFill>
                <a:latin typeface="DejaVu Sans"/>
                <a:ea typeface="DejaVu Sans"/>
                <a:cs typeface="DejaVu Sans"/>
              </a:defRPr>
            </a:pPr>
            <a:r>
              <a:rPr sz="2475" b="1">
                <a:solidFill>
                  <a:srgbClr val="167D8D"/>
                </a:solidFill>
                <a:latin typeface="DejaVu Sans"/>
                <a:ea typeface="DejaVu Sans"/>
                <a:cs typeface="DejaVu Sans"/>
              </a:rPr>
              <a:t>5 permanentes</a:t>
            </a:r>
          </a:p>
        </p:txBody>
      </p:sp>
      <p:sp>
        <p:nvSpPr>
          <p:cNvPr id="6" name="text-5">
            <a:extLst xmlns:a="http://schemas.openxmlformats.org/drawingml/2006/main">
              <a:ext uri="{FF2B5EF4-FFF2-40B4-BE49-F238E27FC236}">
                <a16:creationId xmlns:a16="http://schemas.microsoft.com/office/drawing/2014/main" id="{40E485E3-092C-4E16-B3B7-94E2B792F41D}"/>
              </a:ext>
            </a:extLst>
          </p:cNvPr>
          <p:cNvSpPr>
            <a:spLocks xmlns:a="http://schemas.openxmlformats.org/drawingml/2006/main" noGrp="1"/>
          </p:cNvSpPr>
          <p:nvPr/>
        </p:nvSpPr>
        <p:spPr>
          <a:xfrm xmlns:a="http://schemas.openxmlformats.org/drawingml/2006/main">
            <a:off x="762000" y="3933825"/>
            <a:ext cx="49530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China, Estados Unidos, França, Reino Unido e Rússia.</a:t>
            </a:r>
          </a:p>
        </p:txBody>
      </p:sp>
      <p:sp>
        <p:nvSpPr>
          <p:cNvPr id="7" name="text-6">
            <a:extLst xmlns:a="http://schemas.openxmlformats.org/drawingml/2006/main">
              <a:ext uri="{FF2B5EF4-FFF2-40B4-BE49-F238E27FC236}">
                <a16:creationId xmlns:a16="http://schemas.microsoft.com/office/drawing/2014/main" id="{8B3B5AEA-9A1C-448C-8115-DEBE1A0A417F}"/>
              </a:ext>
            </a:extLst>
          </p:cNvPr>
          <p:cNvSpPr>
            <a:spLocks xmlns:a="http://schemas.openxmlformats.org/drawingml/2006/main" noGrp="1"/>
          </p:cNvSpPr>
          <p:nvPr/>
        </p:nvSpPr>
        <p:spPr>
          <a:xfrm xmlns:a="http://schemas.openxmlformats.org/drawingml/2006/main">
            <a:off x="6534150" y="3162300"/>
            <a:ext cx="4933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67D8D"/>
                </a:solidFill>
                <a:latin typeface="DejaVu Sans"/>
                <a:ea typeface="DejaVu Sans"/>
                <a:cs typeface="DejaVu Sans"/>
              </a:defRPr>
            </a:pPr>
            <a:r>
              <a:rPr sz="2475" b="1">
                <a:solidFill>
                  <a:srgbClr val="167D8D"/>
                </a:solidFill>
                <a:latin typeface="DejaVu Sans"/>
                <a:ea typeface="DejaVu Sans"/>
                <a:cs typeface="DejaVu Sans"/>
              </a:rPr>
              <a:t>10 não permanentes</a:t>
            </a:r>
          </a:p>
        </p:txBody>
      </p:sp>
      <p:sp>
        <p:nvSpPr>
          <p:cNvPr id="8" name="text-7">
            <a:extLst xmlns:a="http://schemas.openxmlformats.org/drawingml/2006/main">
              <a:ext uri="{FF2B5EF4-FFF2-40B4-BE49-F238E27FC236}">
                <a16:creationId xmlns:a16="http://schemas.microsoft.com/office/drawing/2014/main" id="{72C98E87-9356-4C7B-B737-E2F45337969C}"/>
              </a:ext>
            </a:extLst>
          </p:cNvPr>
          <p:cNvSpPr>
            <a:spLocks xmlns:a="http://schemas.openxmlformats.org/drawingml/2006/main" noGrp="1"/>
          </p:cNvSpPr>
          <p:nvPr/>
        </p:nvSpPr>
        <p:spPr>
          <a:xfrm xmlns:a="http://schemas.openxmlformats.org/drawingml/2006/main">
            <a:off x="6534150" y="3933825"/>
            <a:ext cx="49339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Eleitos pela Assembleia Geral para mandatos de dois anos.</a:t>
            </a:r>
          </a:p>
        </p:txBody>
      </p:sp>
    </p:spTree>
    <p:extLst>
      <p:ext uri="{BB962C8B-B14F-4D97-AF65-F5344CB8AC3E}">
        <p14:creationId xmlns:p14="http://schemas.microsoft.com/office/powerpoint/2010/main" val="208172105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24822F54-4C48-45DF-9A1E-32B7EA7AF26E}"/>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Conselho: processual ou substantiva?</a:t>
            </a:r>
          </a:p>
        </p:txBody>
      </p:sp>
      <p:sp>
        <p:nvSpPr>
          <p:cNvPr id="2" name="text-1">
            <a:extLst xmlns:a="http://schemas.openxmlformats.org/drawingml/2006/main">
              <a:ext uri="{FF2B5EF4-FFF2-40B4-BE49-F238E27FC236}">
                <a16:creationId xmlns:a16="http://schemas.microsoft.com/office/drawing/2014/main" id="{2F8347D6-19B9-47DD-AB9B-DA1273C38FFC}"/>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16</a:t>
            </a:r>
          </a:p>
        </p:txBody>
      </p:sp>
      <p:sp>
        <p:nvSpPr>
          <p:cNvPr id="3" name="text-2">
            <a:extLst xmlns:a="http://schemas.openxmlformats.org/drawingml/2006/main">
              <a:ext uri="{FF2B5EF4-FFF2-40B4-BE49-F238E27FC236}">
                <a16:creationId xmlns:a16="http://schemas.microsoft.com/office/drawing/2014/main" id="{157D40BB-8FC7-4EBF-8645-1979BC6B8CB3}"/>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da ONU, art. 27</a:t>
            </a:r>
          </a:p>
        </p:txBody>
      </p:sp>
      <p:graphicFrame>
        <p:nvGraphicFramePr>
          <p:cNvPr id="9" name=""/>
          <p:cNvGraphicFramePr/>
          <p:nvPr/>
        </p:nvGraphicFramePr>
        <p:xfrm>
          <a:off xmlns:a="http://schemas.openxmlformats.org/drawingml/2006/main" x="723900" y="1809750"/>
          <a:ext xmlns:a="http://schemas.openxmlformats.org/drawingml/2006/main" cx="10744200" cy="3429000"/>
        </p:xfrm>
        <a:graphic xmlns:a="http://schemas.openxmlformats.org/drawingml/2006/main">
          <a:graphicData uri="http://schemas.openxmlformats.org/drawingml/2006/table">
            <a:tbl>
              <a:tblPr/>
              <a:tblGrid>
                <a:gridCol w="4095750"/>
                <a:gridCol w="6648450"/>
              </a:tblGrid>
              <a:tr h="1143000">
                <a:tc>
                  <a:txBody>
                    <a:bodyPr/>
                    <a:lstStyle/>
                    <a:p>
                      <a:r>
                        <a:rPr sz="2250" b="1">
                          <a:solidFill>
                            <a:srgbClr val="FFFFFF"/>
                          </a:solidFill>
                          <a:latin typeface="DejaVu Sans"/>
                          <a:ea typeface="DejaVu Sans"/>
                          <a:cs typeface="DejaVu Sans"/>
                        </a:rPr>
                        <a:t>Matéria</a:t>
                      </a:r>
                    </a:p>
                  </a:txBody>
                  <a:tcPr marL="91440" marR="91440" marT="45720" marB="45720">
                    <a:solidFill>
                      <a:srgbClr val="193C55"/>
                    </a:solidFill>
                  </a:tcPr>
                </a:tc>
                <a:tc>
                  <a:txBody>
                    <a:bodyPr/>
                    <a:lstStyle/>
                    <a:p>
                      <a:r>
                        <a:rPr sz="2250" b="1">
                          <a:solidFill>
                            <a:srgbClr val="FFFFFF"/>
                          </a:solidFill>
                          <a:latin typeface="DejaVu Sans"/>
                          <a:ea typeface="DejaVu Sans"/>
                          <a:cs typeface="DejaVu Sans"/>
                        </a:rPr>
                        <a:t>Condição para aprovar</a:t>
                      </a:r>
                    </a:p>
                  </a:txBody>
                  <a:tcPr marL="91440" marR="91440" marT="45720" marB="45720">
                    <a:solidFill>
                      <a:srgbClr val="193C55"/>
                    </a:solidFill>
                  </a:tcPr>
                </a:tc>
              </a:tr>
              <a:tr h="1143000">
                <a:tc>
                  <a:txBody>
                    <a:bodyPr/>
                    <a:lstStyle/>
                    <a:p>
                      <a:r>
                        <a:rPr sz="2250" b="0">
                          <a:solidFill>
                            <a:srgbClr val="233B4D"/>
                          </a:solidFill>
                          <a:latin typeface="DejaVu Sans"/>
                          <a:ea typeface="DejaVu Sans"/>
                          <a:cs typeface="DejaVu Sans"/>
                        </a:rPr>
                        <a:t>Processual</a:t>
                      </a:r>
                    </a:p>
                    <a:p>
                      <a:r>
                        <a:rPr sz="2250" b="0">
                          <a:solidFill>
                            <a:srgbClr val="233B4D"/>
                          </a:solidFill>
                          <a:latin typeface="DejaVu Sans"/>
                          <a:ea typeface="DejaVu Sans"/>
                          <a:cs typeface="DejaVu Sans"/>
                        </a:rPr>
                        <a:t>Ex.: ordem do dia</a:t>
                      </a:r>
                    </a:p>
                  </a:txBody>
                  <a:tcPr marL="91440" marR="91440" marT="45720" marB="45720">
                    <a:solidFill>
                      <a:srgbClr val="EDF5F7"/>
                    </a:solidFill>
                  </a:tcPr>
                </a:tc>
                <a:tc>
                  <a:txBody>
                    <a:bodyPr/>
                    <a:lstStyle/>
                    <a:p>
                      <a:r>
                        <a:rPr sz="2250" b="0">
                          <a:solidFill>
                            <a:srgbClr val="233B4D"/>
                          </a:solidFill>
                          <a:latin typeface="DejaVu Sans"/>
                          <a:ea typeface="DejaVu Sans"/>
                          <a:cs typeface="DejaVu Sans"/>
                        </a:rPr>
                        <a:t>Pelo menos 9 sim.</a:t>
                      </a:r>
                    </a:p>
                    <a:p>
                      <a:r>
                        <a:rPr sz="2250" b="0">
                          <a:solidFill>
                            <a:srgbClr val="233B4D"/>
                          </a:solidFill>
                          <a:latin typeface="DejaVu Sans"/>
                          <a:ea typeface="DejaVu Sans"/>
                          <a:cs typeface="DejaVu Sans"/>
                        </a:rPr>
                        <a:t>Não há veto.</a:t>
                      </a:r>
                    </a:p>
                  </a:txBody>
                  <a:tcPr marL="91440" marR="91440" marT="45720" marB="45720">
                    <a:solidFill>
                      <a:srgbClr val="EDF5F7"/>
                    </a:solidFill>
                  </a:tcPr>
                </a:tc>
              </a:tr>
              <a:tr h="1143000">
                <a:tc>
                  <a:txBody>
                    <a:bodyPr/>
                    <a:lstStyle/>
                    <a:p>
                      <a:r>
                        <a:rPr sz="2250" b="0">
                          <a:solidFill>
                            <a:srgbClr val="233B4D"/>
                          </a:solidFill>
                          <a:latin typeface="DejaVu Sans"/>
                          <a:ea typeface="DejaVu Sans"/>
                          <a:cs typeface="DejaVu Sans"/>
                        </a:rPr>
                        <a:t>Substantiva</a:t>
                      </a:r>
                    </a:p>
                    <a:p>
                      <a:r>
                        <a:rPr sz="2250" b="0">
                          <a:solidFill>
                            <a:srgbClr val="233B4D"/>
                          </a:solidFill>
                          <a:latin typeface="DejaVu Sans"/>
                          <a:ea typeface="DejaVu Sans"/>
                          <a:cs typeface="DejaVu Sans"/>
                        </a:rPr>
                        <a:t>Ex.: imposição de sanções</a:t>
                      </a:r>
                    </a:p>
                  </a:txBody>
                  <a:tcPr marL="91440" marR="91440" marT="45720" marB="45720">
                    <a:solidFill>
                      <a:srgbClr val="FFFFFF"/>
                    </a:solidFill>
                  </a:tcPr>
                </a:tc>
                <a:tc>
                  <a:txBody>
                    <a:bodyPr/>
                    <a:lstStyle/>
                    <a:p>
                      <a:r>
                        <a:rPr sz="2250" b="0">
                          <a:solidFill>
                            <a:srgbClr val="233B4D"/>
                          </a:solidFill>
                          <a:latin typeface="DejaVu Sans"/>
                          <a:ea typeface="DejaVu Sans"/>
                          <a:cs typeface="DejaVu Sans"/>
                        </a:rPr>
                        <a:t>Pelo menos 9 sim.</a:t>
                      </a:r>
                    </a:p>
                    <a:p>
                      <a:r>
                        <a:rPr sz="2250" b="0">
                          <a:solidFill>
                            <a:srgbClr val="233B4D"/>
                          </a:solidFill>
                          <a:latin typeface="DejaVu Sans"/>
                          <a:ea typeface="DejaVu Sans"/>
                          <a:cs typeface="DejaVu Sans"/>
                        </a:rPr>
                        <a:t>Nenhum permanente vota não.</a:t>
                      </a:r>
                    </a:p>
                  </a:txBody>
                  <a:tcPr marL="91440" marR="91440" marT="45720" marB="45720">
                    <a:solidFill>
                      <a:srgbClr val="FFFFFF"/>
                    </a:solidFill>
                  </a:tcPr>
                </a:tc>
              </a:tr>
            </a:tbl>
          </a:graphicData>
        </a:graphic>
      </p:graphicFrame>
      <p:sp>
        <p:nvSpPr>
          <p:cNvPr id="5" name="text-3">
            <a:extLst xmlns:a="http://schemas.openxmlformats.org/drawingml/2006/main">
              <a:ext uri="{FF2B5EF4-FFF2-40B4-BE49-F238E27FC236}">
                <a16:creationId xmlns:a16="http://schemas.microsoft.com/office/drawing/2014/main" id="{125DB47C-5142-488B-BD51-F588221876A7}"/>
              </a:ext>
            </a:extLst>
          </p:cNvPr>
          <p:cNvSpPr>
            <a:spLocks xmlns:a="http://schemas.openxmlformats.org/drawingml/2006/main" noGrp="1"/>
          </p:cNvSpPr>
          <p:nvPr/>
        </p:nvSpPr>
        <p:spPr>
          <a:xfrm xmlns:a="http://schemas.openxmlformats.org/drawingml/2006/main">
            <a:off x="762000" y="55816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67D8D"/>
                </a:solidFill>
                <a:latin typeface="DejaVu Sans"/>
                <a:ea typeface="DejaVu Sans"/>
                <a:cs typeface="DejaVu Sans"/>
              </a:defRPr>
            </a:pPr>
            <a:r>
              <a:rPr sz="2175" b="1">
                <a:solidFill>
                  <a:srgbClr val="167D8D"/>
                </a:solidFill>
                <a:latin typeface="DejaVu Sans"/>
                <a:ea typeface="DejaVu Sans"/>
                <a:cs typeface="DejaVu Sans"/>
              </a:rPr>
              <a:t>O mínimo de nove sim permanece mesmo quando há abstenções.</a:t>
            </a:r>
          </a:p>
        </p:txBody>
      </p:sp>
    </p:spTree>
    <p:extLst>
      <p:ext uri="{BB962C8B-B14F-4D97-AF65-F5344CB8AC3E}">
        <p14:creationId xmlns:p14="http://schemas.microsoft.com/office/powerpoint/2010/main" val="30070350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38C51F7-0C6E-4819-B9E4-D0EC73EEC045}"/>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O veto em uma questão substantiva</a:t>
            </a:r>
          </a:p>
        </p:txBody>
      </p:sp>
      <p:sp>
        <p:nvSpPr>
          <p:cNvPr id="2" name="text-1">
            <a:extLst xmlns:a="http://schemas.openxmlformats.org/drawingml/2006/main">
              <a:ext uri="{FF2B5EF4-FFF2-40B4-BE49-F238E27FC236}">
                <a16:creationId xmlns:a16="http://schemas.microsoft.com/office/drawing/2014/main" id="{F29F7B04-80E7-45A3-BC61-A00747607250}"/>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17</a:t>
            </a:r>
          </a:p>
        </p:txBody>
      </p:sp>
      <p:sp>
        <p:nvSpPr>
          <p:cNvPr id="3" name="text-2">
            <a:extLst xmlns:a="http://schemas.openxmlformats.org/drawingml/2006/main">
              <a:ext uri="{FF2B5EF4-FFF2-40B4-BE49-F238E27FC236}">
                <a16:creationId xmlns:a16="http://schemas.microsoft.com/office/drawing/2014/main" id="{5CB474BF-D2EA-4897-81FC-C508ED3FBFA3}"/>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27, § 3º. Prática do Conselho</a:t>
            </a:r>
          </a:p>
        </p:txBody>
      </p:sp>
      <p:sp>
        <p:nvSpPr>
          <p:cNvPr id="4" name="text-3">
            <a:extLst xmlns:a="http://schemas.openxmlformats.org/drawingml/2006/main">
              <a:ext uri="{FF2B5EF4-FFF2-40B4-BE49-F238E27FC236}">
                <a16:creationId xmlns:a16="http://schemas.microsoft.com/office/drawing/2014/main" id="{3C3DA794-77E5-47B8-9E20-CB99DDF5F2EF}"/>
              </a:ext>
            </a:extLst>
          </p:cNvPr>
          <p:cNvSpPr>
            <a:spLocks xmlns:a="http://schemas.openxmlformats.org/drawingml/2006/main" noGrp="1"/>
          </p:cNvSpPr>
          <p:nvPr/>
        </p:nvSpPr>
        <p:spPr>
          <a:xfrm xmlns:a="http://schemas.openxmlformats.org/drawingml/2006/main">
            <a:off x="762000" y="1981200"/>
            <a:ext cx="10572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93C55"/>
                </a:solidFill>
                <a:latin typeface="DejaVu Sans"/>
                <a:ea typeface="DejaVu Sans"/>
                <a:cs typeface="DejaVu Sans"/>
              </a:defRPr>
            </a:pPr>
            <a:r>
              <a:rPr sz="3525" b="1">
                <a:solidFill>
                  <a:srgbClr val="193C55"/>
                </a:solidFill>
                <a:latin typeface="DejaVu Sans"/>
                <a:ea typeface="DejaVu Sans"/>
                <a:cs typeface="DejaVu Sans"/>
              </a:rPr>
              <a:t>14 sim + 1 não de permanente</a:t>
            </a:r>
          </a:p>
        </p:txBody>
      </p:sp>
      <p:sp>
        <p:nvSpPr>
          <p:cNvPr id="5" name="text-4">
            <a:extLst xmlns:a="http://schemas.openxmlformats.org/drawingml/2006/main">
              <a:ext uri="{FF2B5EF4-FFF2-40B4-BE49-F238E27FC236}">
                <a16:creationId xmlns:a16="http://schemas.microsoft.com/office/drawing/2014/main" id="{39917F25-C327-4431-A4B6-3CF4277CED4C}"/>
              </a:ext>
            </a:extLst>
          </p:cNvPr>
          <p:cNvSpPr>
            <a:spLocks xmlns:a="http://schemas.openxmlformats.org/drawingml/2006/main" noGrp="1"/>
          </p:cNvSpPr>
          <p:nvPr/>
        </p:nvSpPr>
        <p:spPr>
          <a:xfrm xmlns:a="http://schemas.openxmlformats.org/drawingml/2006/main">
            <a:off x="762000" y="3238500"/>
            <a:ext cx="10572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1">
                <a:solidFill>
                  <a:srgbClr val="A3423B"/>
                </a:solidFill>
                <a:latin typeface="DejaVu Sans"/>
                <a:ea typeface="DejaVu Sans"/>
                <a:cs typeface="DejaVu Sans"/>
              </a:defRPr>
            </a:pPr>
            <a:r>
              <a:rPr sz="4425" b="1">
                <a:solidFill>
                  <a:srgbClr val="A3423B"/>
                </a:solidFill>
                <a:latin typeface="DejaVu Sans"/>
                <a:ea typeface="DejaVu Sans"/>
                <a:cs typeface="DejaVu Sans"/>
              </a:rPr>
              <a:t>NÃO APROVADA</a:t>
            </a:r>
          </a:p>
        </p:txBody>
      </p:sp>
      <p:sp>
        <p:nvSpPr>
          <p:cNvPr id="6" name="text-5">
            <a:extLst xmlns:a="http://schemas.openxmlformats.org/drawingml/2006/main">
              <a:ext uri="{FF2B5EF4-FFF2-40B4-BE49-F238E27FC236}">
                <a16:creationId xmlns:a16="http://schemas.microsoft.com/office/drawing/2014/main" id="{A7DECE11-F245-4BC8-B6EE-57C386B27ADA}"/>
              </a:ext>
            </a:extLst>
          </p:cNvPr>
          <p:cNvSpPr>
            <a:spLocks xmlns:a="http://schemas.openxmlformats.org/drawingml/2006/main" noGrp="1"/>
          </p:cNvSpPr>
          <p:nvPr/>
        </p:nvSpPr>
        <p:spPr>
          <a:xfrm xmlns:a="http://schemas.openxmlformats.org/drawingml/2006/main">
            <a:off x="762000" y="4695825"/>
            <a:ext cx="10572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233B4D"/>
                </a:solidFill>
                <a:latin typeface="DejaVu Sans"/>
                <a:ea typeface="DejaVu Sans"/>
                <a:cs typeface="DejaVu Sans"/>
              </a:defRPr>
            </a:pPr>
            <a:r>
              <a:rPr sz="2475" b="0">
                <a:solidFill>
                  <a:srgbClr val="233B4D"/>
                </a:solidFill>
                <a:latin typeface="DejaVu Sans"/>
                <a:ea typeface="DejaVu Sans"/>
                <a:cs typeface="DejaVu Sans"/>
              </a:rPr>
              <a:t>O voto contrário do permanente impede a aprovação.</a:t>
            </a:r>
          </a:p>
        </p:txBody>
      </p:sp>
    </p:spTree>
    <p:extLst>
      <p:ext uri="{BB962C8B-B14F-4D97-AF65-F5344CB8AC3E}">
        <p14:creationId xmlns:p14="http://schemas.microsoft.com/office/powerpoint/2010/main" val="147124954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C7696175-A61D-4921-B2B3-9A9DE7C22804}"/>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Abstenção e falta de votos</a:t>
            </a:r>
          </a:p>
        </p:txBody>
      </p:sp>
      <p:sp>
        <p:nvSpPr>
          <p:cNvPr id="2" name="text-1">
            <a:extLst xmlns:a="http://schemas.openxmlformats.org/drawingml/2006/main">
              <a:ext uri="{FF2B5EF4-FFF2-40B4-BE49-F238E27FC236}">
                <a16:creationId xmlns:a16="http://schemas.microsoft.com/office/drawing/2014/main" id="{2128324A-CC19-4FEC-BFD2-5C5ECF63AFD6}"/>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18</a:t>
            </a:r>
          </a:p>
        </p:txBody>
      </p:sp>
      <p:sp>
        <p:nvSpPr>
          <p:cNvPr id="3" name="text-2">
            <a:extLst xmlns:a="http://schemas.openxmlformats.org/drawingml/2006/main">
              <a:ext uri="{FF2B5EF4-FFF2-40B4-BE49-F238E27FC236}">
                <a16:creationId xmlns:a16="http://schemas.microsoft.com/office/drawing/2014/main" id="{80B5ABAD-50C5-4C87-B9E7-C8DF11399A35}"/>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Conselho de Segurança: Voting System</a:t>
            </a:r>
          </a:p>
        </p:txBody>
      </p:sp>
      <p:sp>
        <p:nvSpPr>
          <p:cNvPr id="4" name="text-3">
            <a:extLst xmlns:a="http://schemas.openxmlformats.org/drawingml/2006/main">
              <a:ext uri="{FF2B5EF4-FFF2-40B4-BE49-F238E27FC236}">
                <a16:creationId xmlns:a16="http://schemas.microsoft.com/office/drawing/2014/main" id="{DD851E89-3FB9-4CBA-905B-CF1154B1CD9E}"/>
              </a:ext>
            </a:extLst>
          </p:cNvPr>
          <p:cNvSpPr>
            <a:spLocks xmlns:a="http://schemas.openxmlformats.org/drawingml/2006/main" noGrp="1"/>
          </p:cNvSpPr>
          <p:nvPr/>
        </p:nvSpPr>
        <p:spPr>
          <a:xfrm xmlns:a="http://schemas.openxmlformats.org/drawingml/2006/main">
            <a:off x="74295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9 sim + 6 abstenções</a:t>
            </a:r>
          </a:p>
        </p:txBody>
      </p:sp>
      <p:sp>
        <p:nvSpPr>
          <p:cNvPr id="5" name="text-4">
            <a:extLst xmlns:a="http://schemas.openxmlformats.org/drawingml/2006/main">
              <a:ext uri="{FF2B5EF4-FFF2-40B4-BE49-F238E27FC236}">
                <a16:creationId xmlns:a16="http://schemas.microsoft.com/office/drawing/2014/main" id="{FC327F7F-097A-4CCB-9F3C-63B6273ADE71}"/>
              </a:ext>
            </a:extLst>
          </p:cNvPr>
          <p:cNvSpPr>
            <a:spLocks xmlns:a="http://schemas.openxmlformats.org/drawingml/2006/main" noGrp="1"/>
          </p:cNvSpPr>
          <p:nvPr/>
        </p:nvSpPr>
        <p:spPr>
          <a:xfrm xmlns:a="http://schemas.openxmlformats.org/drawingml/2006/main">
            <a:off x="74295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Aprovada</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Há nove votos favoráveis e nenhum permanente vota contra.</a:t>
            </a:r>
          </a:p>
        </p:txBody>
      </p:sp>
      <p:sp>
        <p:nvSpPr>
          <p:cNvPr id="6" name="text-5">
            <a:extLst xmlns:a="http://schemas.openxmlformats.org/drawingml/2006/main">
              <a:ext uri="{FF2B5EF4-FFF2-40B4-BE49-F238E27FC236}">
                <a16:creationId xmlns:a16="http://schemas.microsoft.com/office/drawing/2014/main" id="{D3363459-9E14-4270-9353-6EC1D07AAE01}"/>
              </a:ext>
            </a:extLst>
          </p:cNvPr>
          <p:cNvSpPr>
            <a:spLocks xmlns:a="http://schemas.openxmlformats.org/drawingml/2006/main" noGrp="1"/>
          </p:cNvSpPr>
          <p:nvPr/>
        </p:nvSpPr>
        <p:spPr>
          <a:xfrm xmlns:a="http://schemas.openxmlformats.org/drawingml/2006/main">
            <a:off x="651510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8 sim + 7 abstenções</a:t>
            </a:r>
          </a:p>
        </p:txBody>
      </p:sp>
      <p:sp>
        <p:nvSpPr>
          <p:cNvPr id="7" name="text-6">
            <a:extLst xmlns:a="http://schemas.openxmlformats.org/drawingml/2006/main">
              <a:ext uri="{FF2B5EF4-FFF2-40B4-BE49-F238E27FC236}">
                <a16:creationId xmlns:a16="http://schemas.microsoft.com/office/drawing/2014/main" id="{97C6CB66-797E-4A31-8A56-29DABCC851C1}"/>
              </a:ext>
            </a:extLst>
          </p:cNvPr>
          <p:cNvSpPr>
            <a:spLocks xmlns:a="http://schemas.openxmlformats.org/drawingml/2006/main" noGrp="1"/>
          </p:cNvSpPr>
          <p:nvPr/>
        </p:nvSpPr>
        <p:spPr>
          <a:xfrm xmlns:a="http://schemas.openxmlformats.org/drawingml/2006/main">
            <a:off x="651510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Não aprovada</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Falta o nono voto favorável. Não houve veto.</a:t>
            </a:r>
          </a:p>
        </p:txBody>
      </p:sp>
      <p:sp>
        <p:nvSpPr>
          <p:cNvPr id="8" name="text-7">
            <a:extLst xmlns:a="http://schemas.openxmlformats.org/drawingml/2006/main">
              <a:ext uri="{FF2B5EF4-FFF2-40B4-BE49-F238E27FC236}">
                <a16:creationId xmlns:a16="http://schemas.microsoft.com/office/drawing/2014/main" id="{A3DBB616-A3ED-4FF1-A893-A752D8D2678D}"/>
              </a:ext>
            </a:extLst>
          </p:cNvPr>
          <p:cNvSpPr>
            <a:spLocks xmlns:a="http://schemas.openxmlformats.org/drawingml/2006/main" noGrp="1"/>
          </p:cNvSpPr>
          <p:nvPr/>
        </p:nvSpPr>
        <p:spPr>
          <a:xfrm xmlns:a="http://schemas.openxmlformats.org/drawingml/2006/main">
            <a:off x="762000" y="55340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7D8D"/>
                </a:solidFill>
                <a:latin typeface="DejaVu Sans"/>
                <a:ea typeface="DejaVu Sans"/>
                <a:cs typeface="DejaVu Sans"/>
              </a:defRPr>
            </a:pPr>
            <a:r>
              <a:rPr sz="2325" b="1">
                <a:solidFill>
                  <a:srgbClr val="167D8D"/>
                </a:solidFill>
                <a:latin typeface="DejaVu Sans"/>
                <a:ea typeface="DejaVu Sans"/>
                <a:cs typeface="DejaVu Sans"/>
              </a:rPr>
              <a:t>Abstenção de permanente não equivale a veto.</a:t>
            </a:r>
          </a:p>
        </p:txBody>
      </p:sp>
    </p:spTree>
    <p:extLst>
      <p:ext uri="{BB962C8B-B14F-4D97-AF65-F5344CB8AC3E}">
        <p14:creationId xmlns:p14="http://schemas.microsoft.com/office/powerpoint/2010/main" val="8687578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0CE7EDC5-DF58-48CC-B37B-518029A82E25}"/>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Conselho: leitura de placares</a:t>
            </a:r>
          </a:p>
        </p:txBody>
      </p:sp>
      <p:sp>
        <p:nvSpPr>
          <p:cNvPr id="2" name="text-1">
            <a:extLst xmlns:a="http://schemas.openxmlformats.org/drawingml/2006/main">
              <a:ext uri="{FF2B5EF4-FFF2-40B4-BE49-F238E27FC236}">
                <a16:creationId xmlns:a16="http://schemas.microsoft.com/office/drawing/2014/main" id="{A14459B5-8D0C-4B6E-BC63-3D535701BDE8}"/>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19</a:t>
            </a:r>
          </a:p>
        </p:txBody>
      </p:sp>
      <p:sp>
        <p:nvSpPr>
          <p:cNvPr id="3" name="text-2">
            <a:extLst xmlns:a="http://schemas.openxmlformats.org/drawingml/2006/main">
              <a:ext uri="{FF2B5EF4-FFF2-40B4-BE49-F238E27FC236}">
                <a16:creationId xmlns:a16="http://schemas.microsoft.com/office/drawing/2014/main" id="{74A96E3F-B95C-43D9-AA48-9E91B0921821}"/>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Exemplos fictícios. Carta, art. 27</a:t>
            </a:r>
          </a:p>
        </p:txBody>
      </p:sp>
      <p:graphicFrame>
        <p:nvGraphicFramePr>
          <p:cNvPr id="8" name=""/>
          <p:cNvGraphicFramePr/>
          <p:nvPr/>
        </p:nvGraphicFramePr>
        <p:xfrm>
          <a:off xmlns:a="http://schemas.openxmlformats.org/drawingml/2006/main" x="723900" y="1809750"/>
          <a:ext xmlns:a="http://schemas.openxmlformats.org/drawingml/2006/main" cx="10744200" cy="3524250"/>
        </p:xfrm>
        <a:graphic xmlns:a="http://schemas.openxmlformats.org/drawingml/2006/main">
          <a:graphicData uri="http://schemas.openxmlformats.org/drawingml/2006/table">
            <a:tbl>
              <a:tblPr/>
              <a:tblGrid>
                <a:gridCol w="6248400"/>
                <a:gridCol w="4495800"/>
              </a:tblGrid>
              <a:tr h="1174750">
                <a:tc>
                  <a:txBody>
                    <a:bodyPr/>
                    <a:lstStyle/>
                    <a:p>
                      <a:r>
                        <a:rPr sz="2100" b="1">
                          <a:solidFill>
                            <a:srgbClr val="FFFFFF"/>
                          </a:solidFill>
                          <a:latin typeface="DejaVu Sans"/>
                          <a:ea typeface="DejaVu Sans"/>
                          <a:cs typeface="DejaVu Sans"/>
                        </a:rPr>
                        <a:t>Placar</a:t>
                      </a:r>
                    </a:p>
                  </a:txBody>
                  <a:tcPr marL="91440" marR="91440" marT="45720" marB="45720">
                    <a:solidFill>
                      <a:srgbClr val="193C55"/>
                    </a:solidFill>
                  </a:tcPr>
                </a:tc>
                <a:tc>
                  <a:txBody>
                    <a:bodyPr/>
                    <a:lstStyle/>
                    <a:p>
                      <a:r>
                        <a:rPr sz="2100" b="1">
                          <a:solidFill>
                            <a:srgbClr val="FFFFFF"/>
                          </a:solidFill>
                          <a:latin typeface="DejaVu Sans"/>
                          <a:ea typeface="DejaVu Sans"/>
                          <a:cs typeface="DejaVu Sans"/>
                        </a:rPr>
                        <a:t>Resultado</a:t>
                      </a:r>
                    </a:p>
                  </a:txBody>
                  <a:tcPr marL="91440" marR="91440" marT="45720" marB="45720">
                    <a:solidFill>
                      <a:srgbClr val="193C55"/>
                    </a:solidFill>
                  </a:tcPr>
                </a:tc>
              </a:tr>
              <a:tr h="1174750">
                <a:tc>
                  <a:txBody>
                    <a:bodyPr/>
                    <a:lstStyle/>
                    <a:p>
                      <a:r>
                        <a:rPr sz="2100" b="0">
                          <a:solidFill>
                            <a:srgbClr val="233B4D"/>
                          </a:solidFill>
                          <a:latin typeface="DejaVu Sans"/>
                          <a:ea typeface="DejaVu Sans"/>
                          <a:cs typeface="DejaVu Sans"/>
                        </a:rPr>
                        <a:t>10 sim + 5 não</a:t>
                      </a:r>
                    </a:p>
                    <a:p>
                      <a:r>
                        <a:rPr sz="2100" b="0">
                          <a:solidFill>
                            <a:srgbClr val="233B4D"/>
                          </a:solidFill>
                          <a:latin typeface="DejaVu Sans"/>
                          <a:ea typeface="DejaVu Sans"/>
                          <a:cs typeface="DejaVu Sans"/>
                        </a:rPr>
                        <a:t>Os cinco não são de não permanentes</a:t>
                      </a:r>
                    </a:p>
                  </a:txBody>
                  <a:tcPr marL="91440" marR="91440" marT="45720" marB="45720">
                    <a:solidFill>
                      <a:srgbClr val="EDF5F7"/>
                    </a:solidFill>
                  </a:tcPr>
                </a:tc>
                <a:tc>
                  <a:txBody>
                    <a:bodyPr/>
                    <a:lstStyle/>
                    <a:p>
                      <a:r>
                        <a:rPr sz="2100" b="0">
                          <a:solidFill>
                            <a:srgbClr val="233B4D"/>
                          </a:solidFill>
                          <a:latin typeface="DejaVu Sans"/>
                          <a:ea typeface="DejaVu Sans"/>
                          <a:cs typeface="DejaVu Sans"/>
                        </a:rPr>
                        <a:t>Aprovada.</a:t>
                      </a:r>
                    </a:p>
                    <a:p>
                      <a:r>
                        <a:rPr sz="2100" b="0">
                          <a:solidFill>
                            <a:srgbClr val="233B4D"/>
                          </a:solidFill>
                          <a:latin typeface="DejaVu Sans"/>
                          <a:ea typeface="DejaVu Sans"/>
                          <a:cs typeface="DejaVu Sans"/>
                        </a:rPr>
                        <a:t>Há nove sim e nenhum veto.</a:t>
                      </a:r>
                    </a:p>
                  </a:txBody>
                  <a:tcPr marL="91440" marR="91440" marT="45720" marB="45720">
                    <a:solidFill>
                      <a:srgbClr val="EDF5F7"/>
                    </a:solidFill>
                  </a:tcPr>
                </a:tc>
              </a:tr>
              <a:tr h="1174750">
                <a:tc>
                  <a:txBody>
                    <a:bodyPr/>
                    <a:lstStyle/>
                    <a:p>
                      <a:r>
                        <a:rPr sz="2100" b="0">
                          <a:solidFill>
                            <a:srgbClr val="233B4D"/>
                          </a:solidFill>
                          <a:latin typeface="DejaVu Sans"/>
                          <a:ea typeface="DejaVu Sans"/>
                          <a:cs typeface="DejaVu Sans"/>
                        </a:rPr>
                        <a:t>Questão processual: 9 sim + 6 não</a:t>
                      </a:r>
                    </a:p>
                    <a:p>
                      <a:r>
                        <a:rPr sz="2100" b="0">
                          <a:solidFill>
                            <a:srgbClr val="233B4D"/>
                          </a:solidFill>
                          <a:latin typeface="DejaVu Sans"/>
                          <a:ea typeface="DejaVu Sans"/>
                          <a:cs typeface="DejaVu Sans"/>
                        </a:rPr>
                        <a:t>Um dos não é de permanente</a:t>
                      </a:r>
                    </a:p>
                  </a:txBody>
                  <a:tcPr marL="91440" marR="91440" marT="45720" marB="45720">
                    <a:solidFill>
                      <a:srgbClr val="FFFFFF"/>
                    </a:solidFill>
                  </a:tcPr>
                </a:tc>
                <a:tc>
                  <a:txBody>
                    <a:bodyPr/>
                    <a:lstStyle/>
                    <a:p>
                      <a:r>
                        <a:rPr sz="2100" b="0">
                          <a:solidFill>
                            <a:srgbClr val="233B4D"/>
                          </a:solidFill>
                          <a:latin typeface="DejaVu Sans"/>
                          <a:ea typeface="DejaVu Sans"/>
                          <a:cs typeface="DejaVu Sans"/>
                        </a:rPr>
                        <a:t>Aprovada.</a:t>
                      </a:r>
                    </a:p>
                    <a:p>
                      <a:r>
                        <a:rPr sz="2100" b="0">
                          <a:solidFill>
                            <a:srgbClr val="233B4D"/>
                          </a:solidFill>
                          <a:latin typeface="DejaVu Sans"/>
                          <a:ea typeface="DejaVu Sans"/>
                          <a:cs typeface="DejaVu Sans"/>
                        </a:rPr>
                        <a:t>Questão processual não admite veto.</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3582405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21AACD2E-C2DF-4434-944F-687F91214F27}"/>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O dever de abstenção em controvérsias</a:t>
            </a:r>
          </a:p>
        </p:txBody>
      </p:sp>
      <p:sp>
        <p:nvSpPr>
          <p:cNvPr id="2" name="text-1">
            <a:extLst xmlns:a="http://schemas.openxmlformats.org/drawingml/2006/main">
              <a:ext uri="{FF2B5EF4-FFF2-40B4-BE49-F238E27FC236}">
                <a16:creationId xmlns:a16="http://schemas.microsoft.com/office/drawing/2014/main" id="{26DE6C4E-5ED1-426D-AF0F-4A7F2CDCF0E2}"/>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20</a:t>
            </a:r>
          </a:p>
        </p:txBody>
      </p:sp>
      <p:sp>
        <p:nvSpPr>
          <p:cNvPr id="3" name="text-2">
            <a:extLst xmlns:a="http://schemas.openxmlformats.org/drawingml/2006/main">
              <a:ext uri="{FF2B5EF4-FFF2-40B4-BE49-F238E27FC236}">
                <a16:creationId xmlns:a16="http://schemas.microsoft.com/office/drawing/2014/main" id="{6B9F2DB1-8A79-4537-B349-9F1077084489}"/>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27, § 3º</a:t>
            </a:r>
          </a:p>
        </p:txBody>
      </p:sp>
      <p:sp>
        <p:nvSpPr>
          <p:cNvPr id="4" name="text-3">
            <a:extLst xmlns:a="http://schemas.openxmlformats.org/drawingml/2006/main">
              <a:ext uri="{FF2B5EF4-FFF2-40B4-BE49-F238E27FC236}">
                <a16:creationId xmlns:a16="http://schemas.microsoft.com/office/drawing/2014/main" id="{DEE0BD27-F1FF-4FC5-821F-4FE955E911F6}"/>
              </a:ext>
            </a:extLst>
          </p:cNvPr>
          <p:cNvSpPr>
            <a:spLocks xmlns:a="http://schemas.openxmlformats.org/drawingml/2006/main" noGrp="1"/>
          </p:cNvSpPr>
          <p:nvPr/>
        </p:nvSpPr>
        <p:spPr>
          <a:xfrm xmlns:a="http://schemas.openxmlformats.org/drawingml/2006/main">
            <a:off x="762000" y="19335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233B4D"/>
                </a:solidFill>
                <a:latin typeface="DejaVu Sans"/>
                <a:ea typeface="DejaVu Sans"/>
                <a:cs typeface="DejaVu Sans"/>
              </a:defRPr>
            </a:pPr>
            <a:r>
              <a:rPr sz="2775" b="0">
                <a:solidFill>
                  <a:srgbClr val="233B4D"/>
                </a:solidFill>
                <a:latin typeface="DejaVu Sans"/>
                <a:ea typeface="DejaVu Sans"/>
                <a:cs typeface="DejaVu Sans"/>
              </a:rPr>
              <a:t>O membro que é parte na controvérsia deve se abster nas decisões:</a:t>
            </a:r>
          </a:p>
        </p:txBody>
      </p:sp>
      <p:sp>
        <p:nvSpPr>
          <p:cNvPr id="5" name="text-4">
            <a:extLst xmlns:a="http://schemas.openxmlformats.org/drawingml/2006/main">
              <a:ext uri="{FF2B5EF4-FFF2-40B4-BE49-F238E27FC236}">
                <a16:creationId xmlns:a16="http://schemas.microsoft.com/office/drawing/2014/main" id="{C1306EE5-B5F9-40CA-8C30-077250978E44}"/>
              </a:ext>
            </a:extLst>
          </p:cNvPr>
          <p:cNvSpPr>
            <a:spLocks xmlns:a="http://schemas.openxmlformats.org/drawingml/2006/main" noGrp="1"/>
          </p:cNvSpPr>
          <p:nvPr/>
        </p:nvSpPr>
        <p:spPr>
          <a:xfrm xmlns:a="http://schemas.openxmlformats.org/drawingml/2006/main">
            <a:off x="762000" y="3562350"/>
            <a:ext cx="10572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233B4D"/>
                </a:solidFill>
                <a:latin typeface="DejaVu Sans"/>
                <a:ea typeface="DejaVu Sans"/>
                <a:cs typeface="DejaVu Sans"/>
              </a:defRPr>
            </a:pPr>
            <a:r>
              <a:rPr sz="2625" b="0">
                <a:solidFill>
                  <a:srgbClr val="233B4D"/>
                </a:solidFill>
                <a:latin typeface="DejaVu Sans"/>
                <a:ea typeface="DejaVu Sans"/>
                <a:cs typeface="DejaVu Sans"/>
              </a:rPr>
              <a:t>Sob o Capítulo VI da Carta</a:t>
            </a:r>
          </a:p>
        </p:txBody>
      </p:sp>
      <p:sp>
        <p:nvSpPr>
          <p:cNvPr id="6" name="text-5">
            <a:extLst xmlns:a="http://schemas.openxmlformats.org/drawingml/2006/main">
              <a:ext uri="{FF2B5EF4-FFF2-40B4-BE49-F238E27FC236}">
                <a16:creationId xmlns:a16="http://schemas.microsoft.com/office/drawing/2014/main" id="{92D913ED-FEF0-4132-9E2F-A17253EC19B6}"/>
              </a:ext>
            </a:extLst>
          </p:cNvPr>
          <p:cNvSpPr>
            <a:spLocks xmlns:a="http://schemas.openxmlformats.org/drawingml/2006/main" noGrp="1"/>
          </p:cNvSpPr>
          <p:nvPr/>
        </p:nvSpPr>
        <p:spPr>
          <a:xfrm xmlns:a="http://schemas.openxmlformats.org/drawingml/2006/main">
            <a:off x="762000" y="4467225"/>
            <a:ext cx="10572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233B4D"/>
                </a:solidFill>
                <a:latin typeface="DejaVu Sans"/>
                <a:ea typeface="DejaVu Sans"/>
                <a:cs typeface="DejaVu Sans"/>
              </a:defRPr>
            </a:pPr>
            <a:r>
              <a:rPr sz="2625" b="0">
                <a:solidFill>
                  <a:srgbClr val="233B4D"/>
                </a:solidFill>
                <a:latin typeface="DejaVu Sans"/>
                <a:ea typeface="DejaVu Sans"/>
                <a:cs typeface="DejaVu Sans"/>
              </a:rPr>
              <a:t>Sob o art. 52, § 3º</a:t>
            </a:r>
          </a:p>
        </p:txBody>
      </p:sp>
      <p:sp>
        <p:nvSpPr>
          <p:cNvPr id="7" name="text-6">
            <a:extLst xmlns:a="http://schemas.openxmlformats.org/drawingml/2006/main">
              <a:ext uri="{FF2B5EF4-FFF2-40B4-BE49-F238E27FC236}">
                <a16:creationId xmlns:a16="http://schemas.microsoft.com/office/drawing/2014/main" id="{DFC7AD80-3082-4FE9-BD1C-F55E78E158C1}"/>
              </a:ext>
            </a:extLst>
          </p:cNvPr>
          <p:cNvSpPr>
            <a:spLocks xmlns:a="http://schemas.openxmlformats.org/drawingml/2006/main" noGrp="1"/>
          </p:cNvSpPr>
          <p:nvPr/>
        </p:nvSpPr>
        <p:spPr>
          <a:xfrm xmlns:a="http://schemas.openxmlformats.org/drawingml/2006/main">
            <a:off x="762000" y="54102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67D8D"/>
                </a:solidFill>
                <a:latin typeface="DejaVu Sans"/>
                <a:ea typeface="DejaVu Sans"/>
                <a:cs typeface="DejaVu Sans"/>
              </a:defRPr>
            </a:pPr>
            <a:r>
              <a:rPr sz="2100" b="1">
                <a:solidFill>
                  <a:srgbClr val="167D8D"/>
                </a:solidFill>
                <a:latin typeface="DejaVu Sans"/>
                <a:ea typeface="DejaVu Sans"/>
                <a:cs typeface="DejaVu Sans"/>
              </a:rPr>
              <a:t>A previsão não se estende automaticamente a qualquer conflito.</a:t>
            </a:r>
          </a:p>
        </p:txBody>
      </p:sp>
    </p:spTree>
    <p:extLst>
      <p:ext uri="{BB962C8B-B14F-4D97-AF65-F5344CB8AC3E}">
        <p14:creationId xmlns:p14="http://schemas.microsoft.com/office/powerpoint/2010/main" val="200300747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8DEACF51-9277-41F6-BB98-9B91E4231D31}"/>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Consenso: adoção sem votação</a:t>
            </a:r>
          </a:p>
        </p:txBody>
      </p:sp>
      <p:sp>
        <p:nvSpPr>
          <p:cNvPr id="2" name="text-1">
            <a:extLst xmlns:a="http://schemas.openxmlformats.org/drawingml/2006/main">
              <a:ext uri="{FF2B5EF4-FFF2-40B4-BE49-F238E27FC236}">
                <a16:creationId xmlns:a16="http://schemas.microsoft.com/office/drawing/2014/main" id="{3B770C50-684A-4EC1-8EAB-096407025BAE}"/>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21</a:t>
            </a:r>
          </a:p>
        </p:txBody>
      </p:sp>
      <p:sp>
        <p:nvSpPr>
          <p:cNvPr id="3" name="text-2">
            <a:extLst xmlns:a="http://schemas.openxmlformats.org/drawingml/2006/main">
              <a:ext uri="{FF2B5EF4-FFF2-40B4-BE49-F238E27FC236}">
                <a16:creationId xmlns:a16="http://schemas.microsoft.com/office/drawing/2014/main" id="{E3BCB25F-2D0C-4E8E-9087-849915BC54C4}"/>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Biblioteca Dag Hammarskjöld: FAQ sobre consenso</a:t>
            </a:r>
          </a:p>
        </p:txBody>
      </p:sp>
      <p:sp>
        <p:nvSpPr>
          <p:cNvPr id="4" name="text-3">
            <a:extLst xmlns:a="http://schemas.openxmlformats.org/drawingml/2006/main">
              <a:ext uri="{FF2B5EF4-FFF2-40B4-BE49-F238E27FC236}">
                <a16:creationId xmlns:a16="http://schemas.microsoft.com/office/drawing/2014/main" id="{1A579C12-7E41-436C-81CF-CD469E5BCF61}"/>
              </a:ext>
            </a:extLst>
          </p:cNvPr>
          <p:cNvSpPr>
            <a:spLocks xmlns:a="http://schemas.openxmlformats.org/drawingml/2006/main" noGrp="1"/>
          </p:cNvSpPr>
          <p:nvPr/>
        </p:nvSpPr>
        <p:spPr>
          <a:xfrm xmlns:a="http://schemas.openxmlformats.org/drawingml/2006/main">
            <a:off x="762000" y="2009775"/>
            <a:ext cx="10572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67D8D"/>
                </a:solidFill>
                <a:latin typeface="DejaVu Sans"/>
                <a:ea typeface="DejaVu Sans"/>
                <a:cs typeface="DejaVu Sans"/>
              </a:defRPr>
            </a:pPr>
            <a:r>
              <a:rPr sz="3675" b="1">
                <a:solidFill>
                  <a:srgbClr val="167D8D"/>
                </a:solidFill>
                <a:latin typeface="DejaVu Sans"/>
                <a:ea typeface="DejaVu Sans"/>
                <a:cs typeface="DejaVu Sans"/>
              </a:rPr>
              <a:t>Ausência de objeção formal</a:t>
            </a:r>
          </a:p>
          <a:p xmlns:a="http://schemas.openxmlformats.org/drawingml/2006/main">
            <a:pPr>
              <a:defRPr sz="3675" b="1">
                <a:solidFill>
                  <a:srgbClr val="167D8D"/>
                </a:solidFill>
                <a:latin typeface="DejaVu Sans"/>
                <a:ea typeface="DejaVu Sans"/>
                <a:cs typeface="DejaVu Sans"/>
              </a:defRPr>
            </a:pPr>
            <a:r>
              <a:rPr sz="3675" b="1">
                <a:solidFill>
                  <a:srgbClr val="167D8D"/>
                </a:solidFill>
                <a:latin typeface="DejaVu Sans"/>
                <a:ea typeface="DejaVu Sans"/>
                <a:cs typeface="DejaVu Sans"/>
              </a:rPr>
              <a:t>à adoção do texto</a:t>
            </a:r>
          </a:p>
        </p:txBody>
      </p:sp>
      <p:sp>
        <p:nvSpPr>
          <p:cNvPr id="5" name="text-4">
            <a:extLst xmlns:a="http://schemas.openxmlformats.org/drawingml/2006/main">
              <a:ext uri="{FF2B5EF4-FFF2-40B4-BE49-F238E27FC236}">
                <a16:creationId xmlns:a16="http://schemas.microsoft.com/office/drawing/2014/main" id="{512A0951-9FFB-42EB-BC70-215BE63E1A84}"/>
              </a:ext>
            </a:extLst>
          </p:cNvPr>
          <p:cNvSpPr>
            <a:spLocks xmlns:a="http://schemas.openxmlformats.org/drawingml/2006/main" noGrp="1"/>
          </p:cNvSpPr>
          <p:nvPr/>
        </p:nvSpPr>
        <p:spPr>
          <a:xfrm xmlns:a="http://schemas.openxmlformats.org/drawingml/2006/main">
            <a:off x="762000" y="41910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33B4D"/>
                </a:solidFill>
                <a:latin typeface="DejaVu Sans"/>
                <a:ea typeface="DejaVu Sans"/>
                <a:cs typeface="DejaVu Sans"/>
              </a:defRPr>
            </a:pPr>
            <a:r>
              <a:rPr sz="2700" b="0">
                <a:solidFill>
                  <a:srgbClr val="233B4D"/>
                </a:solidFill>
                <a:latin typeface="DejaVu Sans"/>
                <a:ea typeface="DejaVu Sans"/>
                <a:cs typeface="DejaVu Sans"/>
              </a:rPr>
              <a:t>As delegações permitem a adoção sem uma contagem formal de votos.</a:t>
            </a:r>
          </a:p>
        </p:txBody>
      </p:sp>
    </p:spTree>
    <p:extLst>
      <p:ext uri="{BB962C8B-B14F-4D97-AF65-F5344CB8AC3E}">
        <p14:creationId xmlns:p14="http://schemas.microsoft.com/office/powerpoint/2010/main" val="359848147"/>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D485DF75-E03C-4BE2-AB45-6B8892B964D8}"/>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Como o consenso costuma se formar</a:t>
            </a:r>
          </a:p>
        </p:txBody>
      </p:sp>
      <p:sp>
        <p:nvSpPr>
          <p:cNvPr id="2" name="text-1">
            <a:extLst xmlns:a="http://schemas.openxmlformats.org/drawingml/2006/main">
              <a:ext uri="{FF2B5EF4-FFF2-40B4-BE49-F238E27FC236}">
                <a16:creationId xmlns:a16="http://schemas.microsoft.com/office/drawing/2014/main" id="{0A18BD07-8AD6-4AAC-B033-1C61AF86C5EB}"/>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22</a:t>
            </a:r>
          </a:p>
        </p:txBody>
      </p:sp>
      <p:sp>
        <p:nvSpPr>
          <p:cNvPr id="3" name="text-2">
            <a:extLst xmlns:a="http://schemas.openxmlformats.org/drawingml/2006/main">
              <a:ext uri="{FF2B5EF4-FFF2-40B4-BE49-F238E27FC236}">
                <a16:creationId xmlns:a16="http://schemas.microsoft.com/office/drawing/2014/main" id="{4191E9E5-8911-421E-851B-8730B39C0FFB}"/>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Síntese didática da prática dos órgãos</a:t>
            </a:r>
          </a:p>
        </p:txBody>
      </p:sp>
      <p:sp>
        <p:nvSpPr>
          <p:cNvPr id="4" name="text-3">
            <a:extLst xmlns:a="http://schemas.openxmlformats.org/drawingml/2006/main">
              <a:ext uri="{FF2B5EF4-FFF2-40B4-BE49-F238E27FC236}">
                <a16:creationId xmlns:a16="http://schemas.microsoft.com/office/drawing/2014/main" id="{FD64C6A8-AE6D-491D-968C-1BB1D3343975}"/>
              </a:ext>
            </a:extLst>
          </p:cNvPr>
          <p:cNvSpPr>
            <a:spLocks xmlns:a="http://schemas.openxmlformats.org/drawingml/2006/main" noGrp="1"/>
          </p:cNvSpPr>
          <p:nvPr/>
        </p:nvSpPr>
        <p:spPr>
          <a:xfrm xmlns:a="http://schemas.openxmlformats.org/drawingml/2006/main">
            <a:off x="762000" y="1866900"/>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1. Circulação de um projeto</a:t>
            </a:r>
          </a:p>
        </p:txBody>
      </p:sp>
      <p:sp>
        <p:nvSpPr>
          <p:cNvPr id="5" name="text-4">
            <a:extLst xmlns:a="http://schemas.openxmlformats.org/drawingml/2006/main">
              <a:ext uri="{FF2B5EF4-FFF2-40B4-BE49-F238E27FC236}">
                <a16:creationId xmlns:a16="http://schemas.microsoft.com/office/drawing/2014/main" id="{21D57478-D32C-446B-888B-9E125482ECA1}"/>
              </a:ext>
            </a:extLst>
          </p:cNvPr>
          <p:cNvSpPr>
            <a:spLocks xmlns:a="http://schemas.openxmlformats.org/drawingml/2006/main" noGrp="1"/>
          </p:cNvSpPr>
          <p:nvPr/>
        </p:nvSpPr>
        <p:spPr>
          <a:xfrm xmlns:a="http://schemas.openxmlformats.org/drawingml/2006/main">
            <a:off x="762000" y="2809875"/>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2. Negociação de alterações</a:t>
            </a:r>
          </a:p>
        </p:txBody>
      </p:sp>
      <p:sp>
        <p:nvSpPr>
          <p:cNvPr id="6" name="text-5">
            <a:extLst xmlns:a="http://schemas.openxmlformats.org/drawingml/2006/main">
              <a:ext uri="{FF2B5EF4-FFF2-40B4-BE49-F238E27FC236}">
                <a16:creationId xmlns:a16="http://schemas.microsoft.com/office/drawing/2014/main" id="{0F32749C-1547-4BFF-B72A-35E5C0FFACF3}"/>
              </a:ext>
            </a:extLst>
          </p:cNvPr>
          <p:cNvSpPr>
            <a:spLocks xmlns:a="http://schemas.openxmlformats.org/drawingml/2006/main" noGrp="1"/>
          </p:cNvSpPr>
          <p:nvPr/>
        </p:nvSpPr>
        <p:spPr>
          <a:xfrm xmlns:a="http://schemas.openxmlformats.org/drawingml/2006/main">
            <a:off x="762000" y="3752850"/>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3. Verificação de objeções pela presidência</a:t>
            </a:r>
          </a:p>
        </p:txBody>
      </p:sp>
      <p:sp>
        <p:nvSpPr>
          <p:cNvPr id="7" name="text-6">
            <a:extLst xmlns:a="http://schemas.openxmlformats.org/drawingml/2006/main">
              <a:ext uri="{FF2B5EF4-FFF2-40B4-BE49-F238E27FC236}">
                <a16:creationId xmlns:a16="http://schemas.microsoft.com/office/drawing/2014/main" id="{101544B5-4690-45A6-AFD5-CFA6C5A30037}"/>
              </a:ext>
            </a:extLst>
          </p:cNvPr>
          <p:cNvSpPr>
            <a:spLocks xmlns:a="http://schemas.openxmlformats.org/drawingml/2006/main" noGrp="1"/>
          </p:cNvSpPr>
          <p:nvPr/>
        </p:nvSpPr>
        <p:spPr>
          <a:xfrm xmlns:a="http://schemas.openxmlformats.org/drawingml/2006/main">
            <a:off x="762000" y="4695825"/>
            <a:ext cx="10572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33B4D"/>
                </a:solidFill>
                <a:latin typeface="DejaVu Sans"/>
                <a:ea typeface="DejaVu Sans"/>
                <a:cs typeface="DejaVu Sans"/>
              </a:defRPr>
            </a:pPr>
            <a:r>
              <a:rPr sz="2325" b="0">
                <a:solidFill>
                  <a:srgbClr val="233B4D"/>
                </a:solidFill>
                <a:latin typeface="DejaVu Sans"/>
                <a:ea typeface="DejaVu Sans"/>
                <a:cs typeface="DejaVu Sans"/>
              </a:rPr>
              <a:t>4. Adoção sem votação, se não há objeção formal</a:t>
            </a:r>
          </a:p>
        </p:txBody>
      </p:sp>
    </p:spTree>
    <p:extLst>
      <p:ext uri="{BB962C8B-B14F-4D97-AF65-F5344CB8AC3E}">
        <p14:creationId xmlns:p14="http://schemas.microsoft.com/office/powerpoint/2010/main" val="176679758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CC5531D3-B4E3-4246-B8D8-CDEEA56DC927}"/>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Unanimidade e consenso</a:t>
            </a:r>
          </a:p>
        </p:txBody>
      </p:sp>
      <p:sp>
        <p:nvSpPr>
          <p:cNvPr id="2" name="text-1">
            <a:extLst xmlns:a="http://schemas.openxmlformats.org/drawingml/2006/main">
              <a:ext uri="{FF2B5EF4-FFF2-40B4-BE49-F238E27FC236}">
                <a16:creationId xmlns:a16="http://schemas.microsoft.com/office/drawing/2014/main" id="{19E9A034-8D6E-4018-AD44-F0D93421FEB8}"/>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23</a:t>
            </a:r>
          </a:p>
        </p:txBody>
      </p:sp>
      <p:sp>
        <p:nvSpPr>
          <p:cNvPr id="3" name="text-2">
            <a:extLst xmlns:a="http://schemas.openxmlformats.org/drawingml/2006/main">
              <a:ext uri="{FF2B5EF4-FFF2-40B4-BE49-F238E27FC236}">
                <a16:creationId xmlns:a16="http://schemas.microsoft.com/office/drawing/2014/main" id="{C3401DEA-3B73-4819-AC27-2EFA38F52A2F}"/>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Biblioteca Dag Hammarskjöld: FAQ sobre consenso</a:t>
            </a:r>
          </a:p>
        </p:txBody>
      </p:sp>
      <p:sp>
        <p:nvSpPr>
          <p:cNvPr id="4" name="text-3">
            <a:extLst xmlns:a="http://schemas.openxmlformats.org/drawingml/2006/main">
              <a:ext uri="{FF2B5EF4-FFF2-40B4-BE49-F238E27FC236}">
                <a16:creationId xmlns:a16="http://schemas.microsoft.com/office/drawing/2014/main" id="{D73C856F-4B2B-48CF-BF2C-E84866D5EEF8}"/>
              </a:ext>
            </a:extLst>
          </p:cNvPr>
          <p:cNvSpPr>
            <a:spLocks xmlns:a="http://schemas.openxmlformats.org/drawingml/2006/main" noGrp="1"/>
          </p:cNvSpPr>
          <p:nvPr/>
        </p:nvSpPr>
        <p:spPr>
          <a:xfrm xmlns:a="http://schemas.openxmlformats.org/drawingml/2006/main">
            <a:off x="74295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Unanimidade em votação</a:t>
            </a:r>
          </a:p>
        </p:txBody>
      </p:sp>
      <p:sp>
        <p:nvSpPr>
          <p:cNvPr id="5" name="text-4">
            <a:extLst xmlns:a="http://schemas.openxmlformats.org/drawingml/2006/main">
              <a:ext uri="{FF2B5EF4-FFF2-40B4-BE49-F238E27FC236}">
                <a16:creationId xmlns:a16="http://schemas.microsoft.com/office/drawing/2014/main" id="{8EB8FA1B-6537-4DA6-B4B7-ED8EFB18B246}"/>
              </a:ext>
            </a:extLst>
          </p:cNvPr>
          <p:cNvSpPr>
            <a:spLocks xmlns:a="http://schemas.openxmlformats.org/drawingml/2006/main" noGrp="1"/>
          </p:cNvSpPr>
          <p:nvPr/>
        </p:nvSpPr>
        <p:spPr>
          <a:xfrm xmlns:a="http://schemas.openxmlformats.org/drawingml/2006/main">
            <a:off x="74295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Todos os votos computados são favoráveis.</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É preciso verificar abstenções e ausências.</a:t>
            </a:r>
          </a:p>
        </p:txBody>
      </p:sp>
      <p:sp>
        <p:nvSpPr>
          <p:cNvPr id="6" name="text-5">
            <a:extLst xmlns:a="http://schemas.openxmlformats.org/drawingml/2006/main">
              <a:ext uri="{FF2B5EF4-FFF2-40B4-BE49-F238E27FC236}">
                <a16:creationId xmlns:a16="http://schemas.microsoft.com/office/drawing/2014/main" id="{90A58733-10CB-4134-805D-4322CD5C7AC6}"/>
              </a:ext>
            </a:extLst>
          </p:cNvPr>
          <p:cNvSpPr>
            <a:spLocks xmlns:a="http://schemas.openxmlformats.org/drawingml/2006/main" noGrp="1"/>
          </p:cNvSpPr>
          <p:nvPr/>
        </p:nvSpPr>
        <p:spPr>
          <a:xfrm xmlns:a="http://schemas.openxmlformats.org/drawingml/2006/main">
            <a:off x="651510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Consenso</a:t>
            </a:r>
          </a:p>
        </p:txBody>
      </p:sp>
      <p:sp>
        <p:nvSpPr>
          <p:cNvPr id="7" name="text-6">
            <a:extLst xmlns:a="http://schemas.openxmlformats.org/drawingml/2006/main">
              <a:ext uri="{FF2B5EF4-FFF2-40B4-BE49-F238E27FC236}">
                <a16:creationId xmlns:a16="http://schemas.microsoft.com/office/drawing/2014/main" id="{0E420D01-4D42-43B0-A36E-620A3FB3D767}"/>
              </a:ext>
            </a:extLst>
          </p:cNvPr>
          <p:cNvSpPr>
            <a:spLocks xmlns:a="http://schemas.openxmlformats.org/drawingml/2006/main" noGrp="1"/>
          </p:cNvSpPr>
          <p:nvPr/>
        </p:nvSpPr>
        <p:spPr>
          <a:xfrm xmlns:a="http://schemas.openxmlformats.org/drawingml/2006/main">
            <a:off x="651510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Não há votação formal.</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Uma delegação pode permitir a adoção e registrar reservas.</a:t>
            </a:r>
          </a:p>
        </p:txBody>
      </p:sp>
    </p:spTree>
    <p:extLst>
      <p:ext uri="{BB962C8B-B14F-4D97-AF65-F5344CB8AC3E}">
        <p14:creationId xmlns:p14="http://schemas.microsoft.com/office/powerpoint/2010/main" val="127054577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C9E3570C-8D14-42C6-9013-E3DBC6ED4933}"/>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Reservas e procedimento de silêncio</a:t>
            </a:r>
          </a:p>
        </p:txBody>
      </p:sp>
      <p:sp>
        <p:nvSpPr>
          <p:cNvPr id="2" name="text-1">
            <a:extLst xmlns:a="http://schemas.openxmlformats.org/drawingml/2006/main">
              <a:ext uri="{FF2B5EF4-FFF2-40B4-BE49-F238E27FC236}">
                <a16:creationId xmlns:a16="http://schemas.microsoft.com/office/drawing/2014/main" id="{F764F317-26F8-4F61-9F19-E26640525A1D}"/>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24</a:t>
            </a:r>
          </a:p>
        </p:txBody>
      </p:sp>
      <p:sp>
        <p:nvSpPr>
          <p:cNvPr id="3" name="text-2">
            <a:extLst xmlns:a="http://schemas.openxmlformats.org/drawingml/2006/main">
              <a:ext uri="{FF2B5EF4-FFF2-40B4-BE49-F238E27FC236}">
                <a16:creationId xmlns:a16="http://schemas.microsoft.com/office/drawing/2014/main" id="{4CE24314-7373-498C-ADAF-9E2A9CB2566B}"/>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Prática dos órgãos, conforme o procedimento aplicável</a:t>
            </a:r>
          </a:p>
        </p:txBody>
      </p:sp>
      <p:sp>
        <p:nvSpPr>
          <p:cNvPr id="4" name="text-3">
            <a:extLst xmlns:a="http://schemas.openxmlformats.org/drawingml/2006/main">
              <a:ext uri="{FF2B5EF4-FFF2-40B4-BE49-F238E27FC236}">
                <a16:creationId xmlns:a16="http://schemas.microsoft.com/office/drawing/2014/main" id="{E2B4CD2F-11EA-4C05-8FAF-AA06A68B48AE}"/>
              </a:ext>
            </a:extLst>
          </p:cNvPr>
          <p:cNvSpPr>
            <a:spLocks xmlns:a="http://schemas.openxmlformats.org/drawingml/2006/main" noGrp="1"/>
          </p:cNvSpPr>
          <p:nvPr/>
        </p:nvSpPr>
        <p:spPr>
          <a:xfrm xmlns:a="http://schemas.openxmlformats.org/drawingml/2006/main">
            <a:off x="74295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Reserva sobre o conteúdo</a:t>
            </a:r>
          </a:p>
        </p:txBody>
      </p:sp>
      <p:sp>
        <p:nvSpPr>
          <p:cNvPr id="5" name="text-4">
            <a:extLst xmlns:a="http://schemas.openxmlformats.org/drawingml/2006/main">
              <a:ext uri="{FF2B5EF4-FFF2-40B4-BE49-F238E27FC236}">
                <a16:creationId xmlns:a16="http://schemas.microsoft.com/office/drawing/2014/main" id="{52A089A3-D716-4CE4-BD93-C82F2BDD31AC}"/>
              </a:ext>
            </a:extLst>
          </p:cNvPr>
          <p:cNvSpPr>
            <a:spLocks xmlns:a="http://schemas.openxmlformats.org/drawingml/2006/main" noGrp="1"/>
          </p:cNvSpPr>
          <p:nvPr/>
        </p:nvSpPr>
        <p:spPr>
          <a:xfrm xmlns:a="http://schemas.openxmlformats.org/drawingml/2006/main">
            <a:off x="74295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“Consideramos o texto pouco ambicioso, mas não impediremos sua adoção.”</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Pode coexistir com o consenso.</a:t>
            </a:r>
          </a:p>
        </p:txBody>
      </p:sp>
      <p:sp>
        <p:nvSpPr>
          <p:cNvPr id="6" name="text-5">
            <a:extLst xmlns:a="http://schemas.openxmlformats.org/drawingml/2006/main">
              <a:ext uri="{FF2B5EF4-FFF2-40B4-BE49-F238E27FC236}">
                <a16:creationId xmlns:a16="http://schemas.microsoft.com/office/drawing/2014/main" id="{5CEBEDDA-6E36-470C-B133-BBE16E715E9E}"/>
              </a:ext>
            </a:extLst>
          </p:cNvPr>
          <p:cNvSpPr>
            <a:spLocks xmlns:a="http://schemas.openxmlformats.org/drawingml/2006/main" noGrp="1"/>
          </p:cNvSpPr>
          <p:nvPr/>
        </p:nvSpPr>
        <p:spPr>
          <a:xfrm xmlns:a="http://schemas.openxmlformats.org/drawingml/2006/main">
            <a:off x="6515100" y="18097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67D8D"/>
                </a:solidFill>
                <a:latin typeface="DejaVu Sans"/>
                <a:ea typeface="DejaVu Sans"/>
                <a:cs typeface="DejaVu Sans"/>
              </a:defRPr>
            </a:pPr>
            <a:r>
              <a:rPr sz="2400" b="1">
                <a:solidFill>
                  <a:srgbClr val="167D8D"/>
                </a:solidFill>
                <a:latin typeface="DejaVu Sans"/>
                <a:ea typeface="DejaVu Sans"/>
                <a:cs typeface="DejaVu Sans"/>
              </a:rPr>
              <a:t>Prazo para objeções</a:t>
            </a:r>
          </a:p>
        </p:txBody>
      </p:sp>
      <p:sp>
        <p:nvSpPr>
          <p:cNvPr id="7" name="text-6">
            <a:extLst xmlns:a="http://schemas.openxmlformats.org/drawingml/2006/main">
              <a:ext uri="{FF2B5EF4-FFF2-40B4-BE49-F238E27FC236}">
                <a16:creationId xmlns:a16="http://schemas.microsoft.com/office/drawing/2014/main" id="{0A79184C-F32F-410E-9AFD-CD67121FDA1A}"/>
              </a:ext>
            </a:extLst>
          </p:cNvPr>
          <p:cNvSpPr>
            <a:spLocks xmlns:a="http://schemas.openxmlformats.org/drawingml/2006/main" noGrp="1"/>
          </p:cNvSpPr>
          <p:nvPr/>
        </p:nvSpPr>
        <p:spPr>
          <a:xfrm xmlns:a="http://schemas.openxmlformats.org/drawingml/2006/main">
            <a:off x="6515100" y="2628900"/>
            <a:ext cx="48958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O texto circula com um prazo.</a:t>
            </a:r>
          </a:p>
          <a:p xmlns:a="http://schemas.openxmlformats.org/drawingml/2006/main">
            <a:r>
              <a:t/>
            </a:r>
          </a:p>
          <a:p xmlns:a="http://schemas.openxmlformats.org/drawingml/2006/main">
            <a:pPr>
              <a:defRPr sz="2250" b="0">
                <a:solidFill>
                  <a:srgbClr val="233B4D"/>
                </a:solidFill>
                <a:latin typeface="DejaVu Sans"/>
                <a:ea typeface="DejaVu Sans"/>
                <a:cs typeface="DejaVu Sans"/>
              </a:defRPr>
            </a:pPr>
            <a:r>
              <a:rPr sz="2250" b="0">
                <a:solidFill>
                  <a:srgbClr val="233B4D"/>
                </a:solidFill>
                <a:latin typeface="DejaVu Sans"/>
                <a:ea typeface="DejaVu Sans"/>
                <a:cs typeface="DejaVu Sans"/>
              </a:rPr>
              <a:t>O efeito do silêncio depende do procedimento estabelecido.</a:t>
            </a:r>
          </a:p>
        </p:txBody>
      </p:sp>
    </p:spTree>
    <p:extLst>
      <p:ext uri="{BB962C8B-B14F-4D97-AF65-F5344CB8AC3E}">
        <p14:creationId xmlns:p14="http://schemas.microsoft.com/office/powerpoint/2010/main" val="6708512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7DB9DD02-1516-4E7F-AB1D-430D6347067C}"/>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Exercícios: Assembleia Geral</a:t>
            </a:r>
          </a:p>
        </p:txBody>
      </p:sp>
      <p:sp>
        <p:nvSpPr>
          <p:cNvPr id="2" name="text-1">
            <a:extLst xmlns:a="http://schemas.openxmlformats.org/drawingml/2006/main">
              <a:ext uri="{FF2B5EF4-FFF2-40B4-BE49-F238E27FC236}">
                <a16:creationId xmlns:a16="http://schemas.microsoft.com/office/drawing/2014/main" id="{2AA846B0-141A-4B4F-89C8-9EEEC76660B3}"/>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25</a:t>
            </a:r>
          </a:p>
        </p:txBody>
      </p:sp>
      <p:sp>
        <p:nvSpPr>
          <p:cNvPr id="3" name="text-2">
            <a:extLst xmlns:a="http://schemas.openxmlformats.org/drawingml/2006/main">
              <a:ext uri="{FF2B5EF4-FFF2-40B4-BE49-F238E27FC236}">
                <a16:creationId xmlns:a16="http://schemas.microsoft.com/office/drawing/2014/main" id="{640CDA4C-A95F-4515-9FE4-5734FFF3665F}"/>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Exemplos fictícios. Resolva antes da próxima tela</a:t>
            </a:r>
          </a:p>
        </p:txBody>
      </p:sp>
      <p:graphicFrame>
        <p:nvGraphicFramePr>
          <p:cNvPr id="9" name=""/>
          <p:cNvGraphicFramePr/>
          <p:nvPr/>
        </p:nvGraphicFramePr>
        <p:xfrm>
          <a:off xmlns:a="http://schemas.openxmlformats.org/drawingml/2006/main" x="723900" y="1809750"/>
          <a:ext xmlns:a="http://schemas.openxmlformats.org/drawingml/2006/main" cx="10744200" cy="3381375"/>
        </p:xfrm>
        <a:graphic xmlns:a="http://schemas.openxmlformats.org/drawingml/2006/main">
          <a:graphicData uri="http://schemas.openxmlformats.org/drawingml/2006/table">
            <a:tbl>
              <a:tblPr/>
              <a:tblGrid>
                <a:gridCol w="1333500"/>
                <a:gridCol w="2857500"/>
                <a:gridCol w="6553200"/>
              </a:tblGrid>
              <a:tr h="845344">
                <a:tc>
                  <a:txBody>
                    <a:bodyPr/>
                    <a:lstStyle/>
                    <a:p>
                      <a:r>
                        <a:rPr sz="2175" b="1">
                          <a:solidFill>
                            <a:srgbClr val="FFFFFF"/>
                          </a:solidFill>
                          <a:latin typeface="DejaVu Sans"/>
                          <a:ea typeface="DejaVu Sans"/>
                          <a:cs typeface="DejaVu Sans"/>
                        </a:rPr>
                        <a:t>Item</a:t>
                      </a:r>
                    </a:p>
                  </a:txBody>
                  <a:tcPr marL="91440" marR="91440" marT="45720" marB="45720">
                    <a:solidFill>
                      <a:srgbClr val="193C55"/>
                    </a:solidFill>
                  </a:tcPr>
                </a:tc>
                <a:tc>
                  <a:txBody>
                    <a:bodyPr/>
                    <a:lstStyle/>
                    <a:p>
                      <a:r>
                        <a:rPr sz="2175" b="1">
                          <a:solidFill>
                            <a:srgbClr val="FFFFFF"/>
                          </a:solidFill>
                          <a:latin typeface="DejaVu Sans"/>
                          <a:ea typeface="DejaVu Sans"/>
                          <a:cs typeface="DejaVu Sans"/>
                        </a:rPr>
                        <a:t>Matéria</a:t>
                      </a:r>
                    </a:p>
                  </a:txBody>
                  <a:tcPr marL="91440" marR="91440" marT="45720" marB="45720">
                    <a:solidFill>
                      <a:srgbClr val="193C55"/>
                    </a:solidFill>
                  </a:tcPr>
                </a:tc>
                <a:tc>
                  <a:txBody>
                    <a:bodyPr/>
                    <a:lstStyle/>
                    <a:p>
                      <a:r>
                        <a:rPr sz="2175" b="1">
                          <a:solidFill>
                            <a:srgbClr val="FFFFFF"/>
                          </a:solidFill>
                          <a:latin typeface="DejaVu Sans"/>
                          <a:ea typeface="DejaVu Sans"/>
                          <a:cs typeface="DejaVu Sans"/>
                        </a:rPr>
                        <a:t>Placar</a:t>
                      </a:r>
                    </a:p>
                  </a:txBody>
                  <a:tcPr marL="91440" marR="91440" marT="45720" marB="45720">
                    <a:solidFill>
                      <a:srgbClr val="193C55"/>
                    </a:solidFill>
                  </a:tcPr>
                </a:tc>
              </a:tr>
              <a:tr h="845344">
                <a:tc>
                  <a:txBody>
                    <a:bodyPr/>
                    <a:lstStyle/>
                    <a:p>
                      <a:r>
                        <a:rPr sz="2175" b="0">
                          <a:solidFill>
                            <a:srgbClr val="233B4D"/>
                          </a:solidFill>
                          <a:latin typeface="DejaVu Sans"/>
                          <a:ea typeface="DejaVu Sans"/>
                          <a:cs typeface="DejaVu Sans"/>
                        </a:rPr>
                        <a:t>1</a:t>
                      </a:r>
                    </a:p>
                  </a:txBody>
                  <a:tcPr marL="91440" marR="91440" marT="45720" marB="45720">
                    <a:solidFill>
                      <a:srgbClr val="EDF5F7"/>
                    </a:solidFill>
                  </a:tcPr>
                </a:tc>
                <a:tc>
                  <a:txBody>
                    <a:bodyPr/>
                    <a:lstStyle/>
                    <a:p>
                      <a:r>
                        <a:rPr sz="2175" b="0">
                          <a:solidFill>
                            <a:srgbClr val="233B4D"/>
                          </a:solidFill>
                          <a:latin typeface="DejaVu Sans"/>
                          <a:ea typeface="DejaVu Sans"/>
                          <a:cs typeface="DejaVu Sans"/>
                        </a:rPr>
                        <a:t>Comum</a:t>
                      </a:r>
                    </a:p>
                  </a:txBody>
                  <a:tcPr marL="91440" marR="91440" marT="45720" marB="45720">
                    <a:solidFill>
                      <a:srgbClr val="EDF5F7"/>
                    </a:solidFill>
                  </a:tcPr>
                </a:tc>
                <a:tc>
                  <a:txBody>
                    <a:bodyPr/>
                    <a:lstStyle/>
                    <a:p>
                      <a:r>
                        <a:rPr sz="2175" b="0">
                          <a:solidFill>
                            <a:srgbClr val="233B4D"/>
                          </a:solidFill>
                          <a:latin typeface="DejaVu Sans"/>
                          <a:ea typeface="DejaVu Sans"/>
                          <a:cs typeface="DejaVu Sans"/>
                        </a:rPr>
                        <a:t>70 sim, 50 não, 30 abstenções</a:t>
                      </a:r>
                    </a:p>
                  </a:txBody>
                  <a:tcPr marL="91440" marR="91440" marT="45720" marB="45720">
                    <a:solidFill>
                      <a:srgbClr val="EDF5F7"/>
                    </a:solidFill>
                  </a:tcPr>
                </a:tc>
              </a:tr>
              <a:tr h="845344">
                <a:tc>
                  <a:txBody>
                    <a:bodyPr/>
                    <a:lstStyle/>
                    <a:p>
                      <a:r>
                        <a:rPr sz="2175" b="0">
                          <a:solidFill>
                            <a:srgbClr val="233B4D"/>
                          </a:solidFill>
                          <a:latin typeface="DejaVu Sans"/>
                          <a:ea typeface="DejaVu Sans"/>
                          <a:cs typeface="DejaVu Sans"/>
                        </a:rPr>
                        <a:t>2</a:t>
                      </a:r>
                    </a:p>
                  </a:txBody>
                  <a:tcPr marL="91440" marR="91440" marT="45720" marB="45720">
                    <a:solidFill>
                      <a:srgbClr val="FFFFFF"/>
                    </a:solidFill>
                  </a:tcPr>
                </a:tc>
                <a:tc>
                  <a:txBody>
                    <a:bodyPr/>
                    <a:lstStyle/>
                    <a:p>
                      <a:r>
                        <a:rPr sz="2175" b="0">
                          <a:solidFill>
                            <a:srgbClr val="233B4D"/>
                          </a:solidFill>
                          <a:latin typeface="DejaVu Sans"/>
                          <a:ea typeface="DejaVu Sans"/>
                          <a:cs typeface="DejaVu Sans"/>
                        </a:rPr>
                        <a:t>Importante</a:t>
                      </a:r>
                    </a:p>
                  </a:txBody>
                  <a:tcPr marL="91440" marR="91440" marT="45720" marB="45720">
                    <a:solidFill>
                      <a:srgbClr val="FFFFFF"/>
                    </a:solidFill>
                  </a:tcPr>
                </a:tc>
                <a:tc>
                  <a:txBody>
                    <a:bodyPr/>
                    <a:lstStyle/>
                    <a:p>
                      <a:r>
                        <a:rPr sz="2175" b="0">
                          <a:solidFill>
                            <a:srgbClr val="233B4D"/>
                          </a:solidFill>
                          <a:latin typeface="DejaVu Sans"/>
                          <a:ea typeface="DejaVu Sans"/>
                          <a:cs typeface="DejaVu Sans"/>
                        </a:rPr>
                        <a:t>70 sim, 50 não, 30 abstenções</a:t>
                      </a:r>
                    </a:p>
                  </a:txBody>
                  <a:tcPr marL="91440" marR="91440" marT="45720" marB="45720">
                    <a:solidFill>
                      <a:srgbClr val="FFFFFF"/>
                    </a:solidFill>
                  </a:tcPr>
                </a:tc>
              </a:tr>
              <a:tr h="845344">
                <a:tc>
                  <a:txBody>
                    <a:bodyPr/>
                    <a:lstStyle/>
                    <a:p>
                      <a:r>
                        <a:rPr sz="2175" b="0">
                          <a:solidFill>
                            <a:srgbClr val="233B4D"/>
                          </a:solidFill>
                          <a:latin typeface="DejaVu Sans"/>
                          <a:ea typeface="DejaVu Sans"/>
                          <a:cs typeface="DejaVu Sans"/>
                        </a:rPr>
                        <a:t>3</a:t>
                      </a:r>
                    </a:p>
                  </a:txBody>
                  <a:tcPr marL="91440" marR="91440" marT="45720" marB="45720">
                    <a:solidFill>
                      <a:srgbClr val="EDF5F7"/>
                    </a:solidFill>
                  </a:tcPr>
                </a:tc>
                <a:tc>
                  <a:txBody>
                    <a:bodyPr/>
                    <a:lstStyle/>
                    <a:p>
                      <a:r>
                        <a:rPr sz="2175" b="0">
                          <a:solidFill>
                            <a:srgbClr val="233B4D"/>
                          </a:solidFill>
                          <a:latin typeface="DejaVu Sans"/>
                          <a:ea typeface="DejaVu Sans"/>
                          <a:cs typeface="DejaVu Sans"/>
                        </a:rPr>
                        <a:t>Importante</a:t>
                      </a:r>
                    </a:p>
                  </a:txBody>
                  <a:tcPr marL="91440" marR="91440" marT="45720" marB="45720">
                    <a:solidFill>
                      <a:srgbClr val="EDF5F7"/>
                    </a:solidFill>
                  </a:tcPr>
                </a:tc>
                <a:tc>
                  <a:txBody>
                    <a:bodyPr/>
                    <a:lstStyle/>
                    <a:p>
                      <a:r>
                        <a:rPr sz="2175" b="0">
                          <a:solidFill>
                            <a:srgbClr val="233B4D"/>
                          </a:solidFill>
                          <a:latin typeface="DejaVu Sans"/>
                          <a:ea typeface="DejaVu Sans"/>
                          <a:cs typeface="DejaVu Sans"/>
                        </a:rPr>
                        <a:t>81 sim, 40 não, 20 abstenções</a:t>
                      </a:r>
                    </a:p>
                  </a:txBody>
                  <a:tcPr marL="91440" marR="91440" marT="45720" marB="45720">
                    <a:solidFill>
                      <a:srgbClr val="EDF5F7"/>
                    </a:solidFill>
                  </a:tcPr>
                </a:tc>
              </a:tr>
            </a:tbl>
          </a:graphicData>
        </a:graphic>
      </p:graphicFrame>
      <p:sp>
        <p:nvSpPr>
          <p:cNvPr id="5" name="text-3">
            <a:extLst xmlns:a="http://schemas.openxmlformats.org/drawingml/2006/main">
              <a:ext uri="{FF2B5EF4-FFF2-40B4-BE49-F238E27FC236}">
                <a16:creationId xmlns:a16="http://schemas.microsoft.com/office/drawing/2014/main" id="{72B0FE50-4B68-4545-BF8F-5367C33A840B}"/>
              </a:ext>
            </a:extLst>
          </p:cNvPr>
          <p:cNvSpPr>
            <a:spLocks xmlns:a="http://schemas.openxmlformats.org/drawingml/2006/main" noGrp="1"/>
          </p:cNvSpPr>
          <p:nvPr/>
        </p:nvSpPr>
        <p:spPr>
          <a:xfrm xmlns:a="http://schemas.openxmlformats.org/drawingml/2006/main">
            <a:off x="762000" y="5610225"/>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7D8D"/>
                </a:solidFill>
                <a:latin typeface="DejaVu Sans"/>
                <a:ea typeface="DejaVu Sans"/>
                <a:cs typeface="DejaVu Sans"/>
              </a:defRPr>
            </a:pPr>
            <a:r>
              <a:rPr sz="2325" b="1">
                <a:solidFill>
                  <a:srgbClr val="167D8D"/>
                </a:solidFill>
                <a:latin typeface="DejaVu Sans"/>
                <a:ea typeface="DejaVu Sans"/>
                <a:cs typeface="DejaVu Sans"/>
              </a:rPr>
              <a:t>Qual é a base? Qual é o mínimo? A proposta passa?</a:t>
            </a:r>
          </a:p>
        </p:txBody>
      </p:sp>
    </p:spTree>
    <p:extLst>
      <p:ext uri="{BB962C8B-B14F-4D97-AF65-F5344CB8AC3E}">
        <p14:creationId xmlns:p14="http://schemas.microsoft.com/office/powerpoint/2010/main" val="1839184202"/>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4514AB33-C199-4008-AEB3-F84D1E24A8C9}"/>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Respostas: Assembleia Geral</a:t>
            </a:r>
          </a:p>
        </p:txBody>
      </p:sp>
      <p:sp>
        <p:nvSpPr>
          <p:cNvPr id="2" name="text-1">
            <a:extLst xmlns:a="http://schemas.openxmlformats.org/drawingml/2006/main">
              <a:ext uri="{FF2B5EF4-FFF2-40B4-BE49-F238E27FC236}">
                <a16:creationId xmlns:a16="http://schemas.microsoft.com/office/drawing/2014/main" id="{E6FD0D4D-E597-4CBF-8C27-063006D3C3AB}"/>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26</a:t>
            </a:r>
          </a:p>
        </p:txBody>
      </p:sp>
      <p:sp>
        <p:nvSpPr>
          <p:cNvPr id="3" name="text-2">
            <a:extLst xmlns:a="http://schemas.openxmlformats.org/drawingml/2006/main">
              <a:ext uri="{FF2B5EF4-FFF2-40B4-BE49-F238E27FC236}">
                <a16:creationId xmlns:a16="http://schemas.microsoft.com/office/drawing/2014/main" id="{5A606DE5-DDC9-49EE-A7C9-4152EC935CDC}"/>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18. Regulamento, regra 86</a:t>
            </a:r>
          </a:p>
        </p:txBody>
      </p:sp>
      <p:graphicFrame>
        <p:nvGraphicFramePr>
          <p:cNvPr id="9" name=""/>
          <p:cNvGraphicFramePr/>
          <p:nvPr/>
        </p:nvGraphicFramePr>
        <p:xfrm>
          <a:off xmlns:a="http://schemas.openxmlformats.org/drawingml/2006/main" x="723900" y="1809750"/>
          <a:ext xmlns:a="http://schemas.openxmlformats.org/drawingml/2006/main" cx="10744200" cy="3381375"/>
        </p:xfrm>
        <a:graphic xmlns:a="http://schemas.openxmlformats.org/drawingml/2006/main">
          <a:graphicData uri="http://schemas.openxmlformats.org/drawingml/2006/table">
            <a:tbl>
              <a:tblPr/>
              <a:tblGrid>
                <a:gridCol w="1666875"/>
                <a:gridCol w="2190750"/>
                <a:gridCol w="2667000"/>
                <a:gridCol w="4219575"/>
              </a:tblGrid>
              <a:tr h="845344">
                <a:tc>
                  <a:txBody>
                    <a:bodyPr/>
                    <a:lstStyle/>
                    <a:p>
                      <a:r>
                        <a:rPr sz="2325" b="1">
                          <a:solidFill>
                            <a:srgbClr val="FFFFFF"/>
                          </a:solidFill>
                          <a:latin typeface="DejaVu Sans"/>
                          <a:ea typeface="DejaVu Sans"/>
                          <a:cs typeface="DejaVu Sans"/>
                        </a:rPr>
                        <a:t>Item</a:t>
                      </a:r>
                    </a:p>
                  </a:txBody>
                  <a:tcPr marL="91440" marR="91440" marT="45720" marB="45720">
                    <a:solidFill>
                      <a:srgbClr val="193C55"/>
                    </a:solidFill>
                  </a:tcPr>
                </a:tc>
                <a:tc>
                  <a:txBody>
                    <a:bodyPr/>
                    <a:lstStyle/>
                    <a:p>
                      <a:r>
                        <a:rPr sz="2325" b="1">
                          <a:solidFill>
                            <a:srgbClr val="FFFFFF"/>
                          </a:solidFill>
                          <a:latin typeface="DejaVu Sans"/>
                          <a:ea typeface="DejaVu Sans"/>
                          <a:cs typeface="DejaVu Sans"/>
                        </a:rPr>
                        <a:t>Base</a:t>
                      </a:r>
                    </a:p>
                  </a:txBody>
                  <a:tcPr marL="91440" marR="91440" marT="45720" marB="45720">
                    <a:solidFill>
                      <a:srgbClr val="193C55"/>
                    </a:solidFill>
                  </a:tcPr>
                </a:tc>
                <a:tc>
                  <a:txBody>
                    <a:bodyPr/>
                    <a:lstStyle/>
                    <a:p>
                      <a:r>
                        <a:rPr sz="2325" b="1">
                          <a:solidFill>
                            <a:srgbClr val="FFFFFF"/>
                          </a:solidFill>
                          <a:latin typeface="DejaVu Sans"/>
                          <a:ea typeface="DejaVu Sans"/>
                          <a:cs typeface="DejaVu Sans"/>
                        </a:rPr>
                        <a:t>Mínimo</a:t>
                      </a:r>
                    </a:p>
                  </a:txBody>
                  <a:tcPr marL="91440" marR="91440" marT="45720" marB="45720">
                    <a:solidFill>
                      <a:srgbClr val="193C55"/>
                    </a:solidFill>
                  </a:tcPr>
                </a:tc>
                <a:tc>
                  <a:txBody>
                    <a:bodyPr/>
                    <a:lstStyle/>
                    <a:p>
                      <a:r>
                        <a:rPr sz="2325" b="1">
                          <a:solidFill>
                            <a:srgbClr val="FFFFFF"/>
                          </a:solidFill>
                          <a:latin typeface="DejaVu Sans"/>
                          <a:ea typeface="DejaVu Sans"/>
                          <a:cs typeface="DejaVu Sans"/>
                        </a:rPr>
                        <a:t>Resultado</a:t>
                      </a:r>
                    </a:p>
                  </a:txBody>
                  <a:tcPr marL="91440" marR="91440" marT="45720" marB="45720">
                    <a:solidFill>
                      <a:srgbClr val="193C55"/>
                    </a:solidFill>
                  </a:tcPr>
                </a:tc>
              </a:tr>
              <a:tr h="845344">
                <a:tc>
                  <a:txBody>
                    <a:bodyPr/>
                    <a:lstStyle/>
                    <a:p>
                      <a:r>
                        <a:rPr sz="2325" b="0">
                          <a:solidFill>
                            <a:srgbClr val="233B4D"/>
                          </a:solidFill>
                          <a:latin typeface="DejaVu Sans"/>
                          <a:ea typeface="DejaVu Sans"/>
                          <a:cs typeface="DejaVu Sans"/>
                        </a:rPr>
                        <a:t>1</a:t>
                      </a:r>
                    </a:p>
                  </a:txBody>
                  <a:tcPr marL="91440" marR="91440" marT="45720" marB="45720">
                    <a:solidFill>
                      <a:srgbClr val="EDF5F7"/>
                    </a:solidFill>
                  </a:tcPr>
                </a:tc>
                <a:tc>
                  <a:txBody>
                    <a:bodyPr/>
                    <a:lstStyle/>
                    <a:p>
                      <a:r>
                        <a:rPr sz="2325" b="0">
                          <a:solidFill>
                            <a:srgbClr val="233B4D"/>
                          </a:solidFill>
                          <a:latin typeface="DejaVu Sans"/>
                          <a:ea typeface="DejaVu Sans"/>
                          <a:cs typeface="DejaVu Sans"/>
                        </a:rPr>
                        <a:t>120</a:t>
                      </a:r>
                    </a:p>
                  </a:txBody>
                  <a:tcPr marL="91440" marR="91440" marT="45720" marB="45720">
                    <a:solidFill>
                      <a:srgbClr val="EDF5F7"/>
                    </a:solidFill>
                  </a:tcPr>
                </a:tc>
                <a:tc>
                  <a:txBody>
                    <a:bodyPr/>
                    <a:lstStyle/>
                    <a:p>
                      <a:r>
                        <a:rPr sz="2325" b="0">
                          <a:solidFill>
                            <a:srgbClr val="233B4D"/>
                          </a:solidFill>
                          <a:latin typeface="DejaVu Sans"/>
                          <a:ea typeface="DejaVu Sans"/>
                          <a:cs typeface="DejaVu Sans"/>
                        </a:rPr>
                        <a:t>61 sim</a:t>
                      </a:r>
                    </a:p>
                  </a:txBody>
                  <a:tcPr marL="91440" marR="91440" marT="45720" marB="45720">
                    <a:solidFill>
                      <a:srgbClr val="EDF5F7"/>
                    </a:solidFill>
                  </a:tcPr>
                </a:tc>
                <a:tc>
                  <a:txBody>
                    <a:bodyPr/>
                    <a:lstStyle/>
                    <a:p>
                      <a:r>
                        <a:rPr sz="2325" b="0">
                          <a:solidFill>
                            <a:srgbClr val="233B4D"/>
                          </a:solidFill>
                          <a:latin typeface="DejaVu Sans"/>
                          <a:ea typeface="DejaVu Sans"/>
                          <a:cs typeface="DejaVu Sans"/>
                        </a:rPr>
                        <a:t>Aprovada</a:t>
                      </a:r>
                    </a:p>
                  </a:txBody>
                  <a:tcPr marL="91440" marR="91440" marT="45720" marB="45720">
                    <a:solidFill>
                      <a:srgbClr val="EDF5F7"/>
                    </a:solidFill>
                  </a:tcPr>
                </a:tc>
              </a:tr>
              <a:tr h="845344">
                <a:tc>
                  <a:txBody>
                    <a:bodyPr/>
                    <a:lstStyle/>
                    <a:p>
                      <a:r>
                        <a:rPr sz="2325" b="0">
                          <a:solidFill>
                            <a:srgbClr val="233B4D"/>
                          </a:solidFill>
                          <a:latin typeface="DejaVu Sans"/>
                          <a:ea typeface="DejaVu Sans"/>
                          <a:cs typeface="DejaVu Sans"/>
                        </a:rPr>
                        <a:t>2</a:t>
                      </a:r>
                    </a:p>
                  </a:txBody>
                  <a:tcPr marL="91440" marR="91440" marT="45720" marB="45720">
                    <a:solidFill>
                      <a:srgbClr val="FFFFFF"/>
                    </a:solidFill>
                  </a:tcPr>
                </a:tc>
                <a:tc>
                  <a:txBody>
                    <a:bodyPr/>
                    <a:lstStyle/>
                    <a:p>
                      <a:r>
                        <a:rPr sz="2325" b="0">
                          <a:solidFill>
                            <a:srgbClr val="233B4D"/>
                          </a:solidFill>
                          <a:latin typeface="DejaVu Sans"/>
                          <a:ea typeface="DejaVu Sans"/>
                          <a:cs typeface="DejaVu Sans"/>
                        </a:rPr>
                        <a:t>120</a:t>
                      </a:r>
                    </a:p>
                  </a:txBody>
                  <a:tcPr marL="91440" marR="91440" marT="45720" marB="45720">
                    <a:solidFill>
                      <a:srgbClr val="FFFFFF"/>
                    </a:solidFill>
                  </a:tcPr>
                </a:tc>
                <a:tc>
                  <a:txBody>
                    <a:bodyPr/>
                    <a:lstStyle/>
                    <a:p>
                      <a:r>
                        <a:rPr sz="2325" b="0">
                          <a:solidFill>
                            <a:srgbClr val="233B4D"/>
                          </a:solidFill>
                          <a:latin typeface="DejaVu Sans"/>
                          <a:ea typeface="DejaVu Sans"/>
                          <a:cs typeface="DejaVu Sans"/>
                        </a:rPr>
                        <a:t>80 sim</a:t>
                      </a:r>
                    </a:p>
                  </a:txBody>
                  <a:tcPr marL="91440" marR="91440" marT="45720" marB="45720">
                    <a:solidFill>
                      <a:srgbClr val="FFFFFF"/>
                    </a:solidFill>
                  </a:tcPr>
                </a:tc>
                <a:tc>
                  <a:txBody>
                    <a:bodyPr/>
                    <a:lstStyle/>
                    <a:p>
                      <a:r>
                        <a:rPr sz="2325" b="0">
                          <a:solidFill>
                            <a:srgbClr val="233B4D"/>
                          </a:solidFill>
                          <a:latin typeface="DejaVu Sans"/>
                          <a:ea typeface="DejaVu Sans"/>
                          <a:cs typeface="DejaVu Sans"/>
                        </a:rPr>
                        <a:t>Não aprovada</a:t>
                      </a:r>
                    </a:p>
                  </a:txBody>
                  <a:tcPr marL="91440" marR="91440" marT="45720" marB="45720">
                    <a:solidFill>
                      <a:srgbClr val="FFFFFF"/>
                    </a:solidFill>
                  </a:tcPr>
                </a:tc>
              </a:tr>
              <a:tr h="845344">
                <a:tc>
                  <a:txBody>
                    <a:bodyPr/>
                    <a:lstStyle/>
                    <a:p>
                      <a:r>
                        <a:rPr sz="2325" b="0">
                          <a:solidFill>
                            <a:srgbClr val="233B4D"/>
                          </a:solidFill>
                          <a:latin typeface="DejaVu Sans"/>
                          <a:ea typeface="DejaVu Sans"/>
                          <a:cs typeface="DejaVu Sans"/>
                        </a:rPr>
                        <a:t>3</a:t>
                      </a:r>
                    </a:p>
                  </a:txBody>
                  <a:tcPr marL="91440" marR="91440" marT="45720" marB="45720">
                    <a:solidFill>
                      <a:srgbClr val="EDF5F7"/>
                    </a:solidFill>
                  </a:tcPr>
                </a:tc>
                <a:tc>
                  <a:txBody>
                    <a:bodyPr/>
                    <a:lstStyle/>
                    <a:p>
                      <a:r>
                        <a:rPr sz="2325" b="0">
                          <a:solidFill>
                            <a:srgbClr val="233B4D"/>
                          </a:solidFill>
                          <a:latin typeface="DejaVu Sans"/>
                          <a:ea typeface="DejaVu Sans"/>
                          <a:cs typeface="DejaVu Sans"/>
                        </a:rPr>
                        <a:t>121</a:t>
                      </a:r>
                    </a:p>
                  </a:txBody>
                  <a:tcPr marL="91440" marR="91440" marT="45720" marB="45720">
                    <a:solidFill>
                      <a:srgbClr val="EDF5F7"/>
                    </a:solidFill>
                  </a:tcPr>
                </a:tc>
                <a:tc>
                  <a:txBody>
                    <a:bodyPr/>
                    <a:lstStyle/>
                    <a:p>
                      <a:r>
                        <a:rPr sz="2325" b="0">
                          <a:solidFill>
                            <a:srgbClr val="233B4D"/>
                          </a:solidFill>
                          <a:latin typeface="DejaVu Sans"/>
                          <a:ea typeface="DejaVu Sans"/>
                          <a:cs typeface="DejaVu Sans"/>
                        </a:rPr>
                        <a:t>81 sim</a:t>
                      </a:r>
                    </a:p>
                  </a:txBody>
                  <a:tcPr marL="91440" marR="91440" marT="45720" marB="45720">
                    <a:solidFill>
                      <a:srgbClr val="EDF5F7"/>
                    </a:solidFill>
                  </a:tcPr>
                </a:tc>
                <a:tc>
                  <a:txBody>
                    <a:bodyPr/>
                    <a:lstStyle/>
                    <a:p>
                      <a:r>
                        <a:rPr sz="2325" b="0">
                          <a:solidFill>
                            <a:srgbClr val="233B4D"/>
                          </a:solidFill>
                          <a:latin typeface="DejaVu Sans"/>
                          <a:ea typeface="DejaVu Sans"/>
                          <a:cs typeface="DejaVu Sans"/>
                        </a:rPr>
                        <a:t>Aprovada</a:t>
                      </a:r>
                    </a:p>
                  </a:txBody>
                  <a:tcPr marL="91440" marR="91440" marT="45720" marB="45720">
                    <a:solidFill>
                      <a:srgbClr val="EDF5F7"/>
                    </a:solidFill>
                  </a:tcPr>
                </a:tc>
              </a:tr>
            </a:tbl>
          </a:graphicData>
        </a:graphic>
      </p:graphicFrame>
      <p:sp>
        <p:nvSpPr>
          <p:cNvPr id="5" name="text-3">
            <a:extLst xmlns:a="http://schemas.openxmlformats.org/drawingml/2006/main">
              <a:ext uri="{FF2B5EF4-FFF2-40B4-BE49-F238E27FC236}">
                <a16:creationId xmlns:a16="http://schemas.microsoft.com/office/drawing/2014/main" id="{2C78C09D-C6C1-44CE-995A-49FCAA8640A6}"/>
              </a:ext>
            </a:extLst>
          </p:cNvPr>
          <p:cNvSpPr>
            <a:spLocks xmlns:a="http://schemas.openxmlformats.org/drawingml/2006/main" noGrp="1"/>
          </p:cNvSpPr>
          <p:nvPr/>
        </p:nvSpPr>
        <p:spPr>
          <a:xfrm xmlns:a="http://schemas.openxmlformats.org/drawingml/2006/main">
            <a:off x="762000" y="5610225"/>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67D8D"/>
                </a:solidFill>
                <a:latin typeface="DejaVu Sans"/>
                <a:ea typeface="DejaVu Sans"/>
                <a:cs typeface="DejaVu Sans"/>
              </a:defRPr>
            </a:pPr>
            <a:r>
              <a:rPr sz="2100" b="1">
                <a:solidFill>
                  <a:srgbClr val="167D8D"/>
                </a:solidFill>
                <a:latin typeface="DejaVu Sans"/>
                <a:ea typeface="DejaVu Sans"/>
                <a:cs typeface="DejaVu Sans"/>
              </a:rPr>
              <a:t>A classificação da matéria muda o resultado das questões 1 e 2.</a:t>
            </a:r>
          </a:p>
        </p:txBody>
      </p:sp>
    </p:spTree>
    <p:extLst>
      <p:ext uri="{BB962C8B-B14F-4D97-AF65-F5344CB8AC3E}">
        <p14:creationId xmlns:p14="http://schemas.microsoft.com/office/powerpoint/2010/main" val="974573480"/>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345CC53C-6E77-4E29-9898-663EF9F339B0}"/>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Exercícios: Conselho de Segurança</a:t>
            </a:r>
          </a:p>
        </p:txBody>
      </p:sp>
      <p:sp>
        <p:nvSpPr>
          <p:cNvPr id="2" name="text-1">
            <a:extLst xmlns:a="http://schemas.openxmlformats.org/drawingml/2006/main">
              <a:ext uri="{FF2B5EF4-FFF2-40B4-BE49-F238E27FC236}">
                <a16:creationId xmlns:a16="http://schemas.microsoft.com/office/drawing/2014/main" id="{03DDF305-A590-4F8E-8539-7F5DC1B9ECCA}"/>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27</a:t>
            </a:r>
          </a:p>
        </p:txBody>
      </p:sp>
      <p:sp>
        <p:nvSpPr>
          <p:cNvPr id="3" name="text-2">
            <a:extLst xmlns:a="http://schemas.openxmlformats.org/drawingml/2006/main">
              <a:ext uri="{FF2B5EF4-FFF2-40B4-BE49-F238E27FC236}">
                <a16:creationId xmlns:a16="http://schemas.microsoft.com/office/drawing/2014/main" id="{BB83CB19-5240-4E7B-9A0C-B1654902151D}"/>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Exemplos fictícios. Resolva antes da próxima tela</a:t>
            </a:r>
          </a:p>
        </p:txBody>
      </p:sp>
      <p:graphicFrame>
        <p:nvGraphicFramePr>
          <p:cNvPr id="9" name=""/>
          <p:cNvGraphicFramePr/>
          <p:nvPr/>
        </p:nvGraphicFramePr>
        <p:xfrm>
          <a:off xmlns:a="http://schemas.openxmlformats.org/drawingml/2006/main" x="723900" y="1809750"/>
          <a:ext xmlns:a="http://schemas.openxmlformats.org/drawingml/2006/main" cx="10744200" cy="3571875"/>
        </p:xfrm>
        <a:graphic xmlns:a="http://schemas.openxmlformats.org/drawingml/2006/main">
          <a:graphicData uri="http://schemas.openxmlformats.org/drawingml/2006/table">
            <a:tbl>
              <a:tblPr/>
              <a:tblGrid>
                <a:gridCol w="1428750"/>
                <a:gridCol w="9315450"/>
              </a:tblGrid>
              <a:tr h="892969">
                <a:tc>
                  <a:txBody>
                    <a:bodyPr/>
                    <a:lstStyle/>
                    <a:p>
                      <a:r>
                        <a:rPr sz="2175" b="1">
                          <a:solidFill>
                            <a:srgbClr val="FFFFFF"/>
                          </a:solidFill>
                          <a:latin typeface="DejaVu Sans"/>
                          <a:ea typeface="DejaVu Sans"/>
                          <a:cs typeface="DejaVu Sans"/>
                        </a:rPr>
                        <a:t>Item</a:t>
                      </a:r>
                    </a:p>
                  </a:txBody>
                  <a:tcPr marL="91440" marR="91440" marT="45720" marB="45720">
                    <a:solidFill>
                      <a:srgbClr val="193C55"/>
                    </a:solidFill>
                  </a:tcPr>
                </a:tc>
                <a:tc>
                  <a:txBody>
                    <a:bodyPr/>
                    <a:lstStyle/>
                    <a:p>
                      <a:r>
                        <a:rPr sz="2175" b="1">
                          <a:solidFill>
                            <a:srgbClr val="FFFFFF"/>
                          </a:solidFill>
                          <a:latin typeface="DejaVu Sans"/>
                          <a:ea typeface="DejaVu Sans"/>
                          <a:cs typeface="DejaVu Sans"/>
                        </a:rPr>
                        <a:t>Matéria e placar</a:t>
                      </a:r>
                    </a:p>
                  </a:txBody>
                  <a:tcPr marL="91440" marR="91440" marT="45720" marB="45720">
                    <a:solidFill>
                      <a:srgbClr val="193C55"/>
                    </a:solidFill>
                  </a:tcPr>
                </a:tc>
              </a:tr>
              <a:tr h="892969">
                <a:tc>
                  <a:txBody>
                    <a:bodyPr/>
                    <a:lstStyle/>
                    <a:p>
                      <a:r>
                        <a:rPr sz="2175" b="0">
                          <a:solidFill>
                            <a:srgbClr val="233B4D"/>
                          </a:solidFill>
                          <a:latin typeface="DejaVu Sans"/>
                          <a:ea typeface="DejaVu Sans"/>
                          <a:cs typeface="DejaVu Sans"/>
                        </a:rPr>
                        <a:t>4</a:t>
                      </a:r>
                    </a:p>
                  </a:txBody>
                  <a:tcPr marL="91440" marR="91440" marT="45720" marB="45720">
                    <a:solidFill>
                      <a:srgbClr val="EDF5F7"/>
                    </a:solidFill>
                  </a:tcPr>
                </a:tc>
                <a:tc>
                  <a:txBody>
                    <a:bodyPr/>
                    <a:lstStyle/>
                    <a:p>
                      <a:r>
                        <a:rPr sz="2175" b="0">
                          <a:solidFill>
                            <a:srgbClr val="233B4D"/>
                          </a:solidFill>
                          <a:latin typeface="DejaVu Sans"/>
                          <a:ea typeface="DejaVu Sans"/>
                          <a:cs typeface="DejaVu Sans"/>
                        </a:rPr>
                        <a:t>Substantiva: 13 sim, 1 não de permanente, 1 abstenção.</a:t>
                      </a:r>
                    </a:p>
                  </a:txBody>
                  <a:tcPr marL="91440" marR="91440" marT="45720" marB="45720">
                    <a:solidFill>
                      <a:srgbClr val="EDF5F7"/>
                    </a:solidFill>
                  </a:tcPr>
                </a:tc>
              </a:tr>
              <a:tr h="892969">
                <a:tc>
                  <a:txBody>
                    <a:bodyPr/>
                    <a:lstStyle/>
                    <a:p>
                      <a:r>
                        <a:rPr sz="2175" b="0">
                          <a:solidFill>
                            <a:srgbClr val="233B4D"/>
                          </a:solidFill>
                          <a:latin typeface="DejaVu Sans"/>
                          <a:ea typeface="DejaVu Sans"/>
                          <a:cs typeface="DejaVu Sans"/>
                        </a:rPr>
                        <a:t>5</a:t>
                      </a:r>
                    </a:p>
                  </a:txBody>
                  <a:tcPr marL="91440" marR="91440" marT="45720" marB="45720">
                    <a:solidFill>
                      <a:srgbClr val="FFFFFF"/>
                    </a:solidFill>
                  </a:tcPr>
                </a:tc>
                <a:tc>
                  <a:txBody>
                    <a:bodyPr/>
                    <a:lstStyle/>
                    <a:p>
                      <a:r>
                        <a:rPr sz="2175" b="0">
                          <a:solidFill>
                            <a:srgbClr val="233B4D"/>
                          </a:solidFill>
                          <a:latin typeface="DejaVu Sans"/>
                          <a:ea typeface="DejaVu Sans"/>
                          <a:cs typeface="DejaVu Sans"/>
                        </a:rPr>
                        <a:t>Substantiva: 9 sim, 2 não de não permanentes, 4 abstenções, incluindo um permanente.</a:t>
                      </a:r>
                    </a:p>
                  </a:txBody>
                  <a:tcPr marL="91440" marR="91440" marT="45720" marB="45720">
                    <a:solidFill>
                      <a:srgbClr val="FFFFFF"/>
                    </a:solidFill>
                  </a:tcPr>
                </a:tc>
              </a:tr>
              <a:tr h="892969">
                <a:tc>
                  <a:txBody>
                    <a:bodyPr/>
                    <a:lstStyle/>
                    <a:p>
                      <a:r>
                        <a:rPr sz="2175" b="0">
                          <a:solidFill>
                            <a:srgbClr val="233B4D"/>
                          </a:solidFill>
                          <a:latin typeface="DejaVu Sans"/>
                          <a:ea typeface="DejaVu Sans"/>
                          <a:cs typeface="DejaVu Sans"/>
                        </a:rPr>
                        <a:t>6</a:t>
                      </a:r>
                    </a:p>
                  </a:txBody>
                  <a:tcPr marL="91440" marR="91440" marT="45720" marB="45720">
                    <a:solidFill>
                      <a:srgbClr val="EDF5F7"/>
                    </a:solidFill>
                  </a:tcPr>
                </a:tc>
                <a:tc>
                  <a:txBody>
                    <a:bodyPr/>
                    <a:lstStyle/>
                    <a:p>
                      <a:r>
                        <a:rPr sz="2175" b="0">
                          <a:solidFill>
                            <a:srgbClr val="233B4D"/>
                          </a:solidFill>
                          <a:latin typeface="DejaVu Sans"/>
                          <a:ea typeface="DejaVu Sans"/>
                          <a:cs typeface="DejaVu Sans"/>
                        </a:rPr>
                        <a:t>Processual: 8 sim, 2 não, 5 abstenções.</a:t>
                      </a:r>
                    </a:p>
                  </a:txBody>
                  <a:tcPr marL="91440" marR="91440" marT="45720" marB="45720">
                    <a:solidFill>
                      <a:srgbClr val="EDF5F7"/>
                    </a:solidFill>
                  </a:tcPr>
                </a:tc>
              </a:tr>
            </a:tbl>
          </a:graphicData>
        </a:graphic>
      </p:graphicFrame>
      <p:sp>
        <p:nvSpPr>
          <p:cNvPr id="5" name="text-3">
            <a:extLst xmlns:a="http://schemas.openxmlformats.org/drawingml/2006/main">
              <a:ext uri="{FF2B5EF4-FFF2-40B4-BE49-F238E27FC236}">
                <a16:creationId xmlns:a16="http://schemas.microsoft.com/office/drawing/2014/main" id="{1A413020-D2AB-4818-A15E-0A44386F4DDE}"/>
              </a:ext>
            </a:extLst>
          </p:cNvPr>
          <p:cNvSpPr>
            <a:spLocks xmlns:a="http://schemas.openxmlformats.org/drawingml/2006/main" noGrp="1"/>
          </p:cNvSpPr>
          <p:nvPr/>
        </p:nvSpPr>
        <p:spPr>
          <a:xfrm xmlns:a="http://schemas.openxmlformats.org/drawingml/2006/main">
            <a:off x="762000" y="5667375"/>
            <a:ext cx="10572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7D8D"/>
                </a:solidFill>
                <a:latin typeface="DejaVu Sans"/>
                <a:ea typeface="DejaVu Sans"/>
                <a:cs typeface="DejaVu Sans"/>
              </a:defRPr>
            </a:pPr>
            <a:r>
              <a:rPr sz="2325" b="1">
                <a:solidFill>
                  <a:srgbClr val="167D8D"/>
                </a:solidFill>
                <a:latin typeface="DejaVu Sans"/>
                <a:ea typeface="DejaVu Sans"/>
                <a:cs typeface="DejaVu Sans"/>
              </a:rPr>
              <a:t>A proposta passa? Houve veto?</a:t>
            </a:r>
          </a:p>
        </p:txBody>
      </p:sp>
    </p:spTree>
    <p:extLst>
      <p:ext uri="{BB962C8B-B14F-4D97-AF65-F5344CB8AC3E}">
        <p14:creationId xmlns:p14="http://schemas.microsoft.com/office/powerpoint/2010/main" val="1891282765"/>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C979CB80-E429-47E9-B2D1-15A784F3C3DB}"/>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Respostas: Conselho de Segurança</a:t>
            </a:r>
          </a:p>
        </p:txBody>
      </p:sp>
      <p:sp>
        <p:nvSpPr>
          <p:cNvPr id="2" name="text-1">
            <a:extLst xmlns:a="http://schemas.openxmlformats.org/drawingml/2006/main">
              <a:ext uri="{FF2B5EF4-FFF2-40B4-BE49-F238E27FC236}">
                <a16:creationId xmlns:a16="http://schemas.microsoft.com/office/drawing/2014/main" id="{BF4E32FE-42DF-4EF3-A4FD-728212F3F641}"/>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28</a:t>
            </a:r>
          </a:p>
        </p:txBody>
      </p:sp>
      <p:sp>
        <p:nvSpPr>
          <p:cNvPr id="3" name="text-2">
            <a:extLst xmlns:a="http://schemas.openxmlformats.org/drawingml/2006/main">
              <a:ext uri="{FF2B5EF4-FFF2-40B4-BE49-F238E27FC236}">
                <a16:creationId xmlns:a16="http://schemas.microsoft.com/office/drawing/2014/main" id="{E0EA79E0-DC0F-4005-BBF2-E29F21D78DED}"/>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 27. Prática do Conselho</a:t>
            </a:r>
          </a:p>
        </p:txBody>
      </p:sp>
      <p:graphicFrame>
        <p:nvGraphicFramePr>
          <p:cNvPr id="8" name=""/>
          <p:cNvGraphicFramePr/>
          <p:nvPr/>
        </p:nvGraphicFramePr>
        <p:xfrm>
          <a:off xmlns:a="http://schemas.openxmlformats.org/drawingml/2006/main" x="723900" y="1809750"/>
          <a:ext xmlns:a="http://schemas.openxmlformats.org/drawingml/2006/main" cx="10744200" cy="3381375"/>
        </p:xfrm>
        <a:graphic xmlns:a="http://schemas.openxmlformats.org/drawingml/2006/main">
          <a:graphicData uri="http://schemas.openxmlformats.org/drawingml/2006/table">
            <a:tbl>
              <a:tblPr/>
              <a:tblGrid>
                <a:gridCol w="1428750"/>
                <a:gridCol w="3333750"/>
                <a:gridCol w="5981700"/>
              </a:tblGrid>
              <a:tr h="845344">
                <a:tc>
                  <a:txBody>
                    <a:bodyPr/>
                    <a:lstStyle/>
                    <a:p>
                      <a:r>
                        <a:rPr sz="2250" b="1">
                          <a:solidFill>
                            <a:srgbClr val="FFFFFF"/>
                          </a:solidFill>
                          <a:latin typeface="DejaVu Sans"/>
                          <a:ea typeface="DejaVu Sans"/>
                          <a:cs typeface="DejaVu Sans"/>
                        </a:rPr>
                        <a:t>Item</a:t>
                      </a:r>
                    </a:p>
                  </a:txBody>
                  <a:tcPr marL="91440" marR="91440" marT="45720" marB="45720">
                    <a:solidFill>
                      <a:srgbClr val="193C55"/>
                    </a:solidFill>
                  </a:tcPr>
                </a:tc>
                <a:tc>
                  <a:txBody>
                    <a:bodyPr/>
                    <a:lstStyle/>
                    <a:p>
                      <a:r>
                        <a:rPr sz="2250" b="1">
                          <a:solidFill>
                            <a:srgbClr val="FFFFFF"/>
                          </a:solidFill>
                          <a:latin typeface="DejaVu Sans"/>
                          <a:ea typeface="DejaVu Sans"/>
                          <a:cs typeface="DejaVu Sans"/>
                        </a:rPr>
                        <a:t>Resultado</a:t>
                      </a:r>
                    </a:p>
                  </a:txBody>
                  <a:tcPr marL="91440" marR="91440" marT="45720" marB="45720">
                    <a:solidFill>
                      <a:srgbClr val="193C55"/>
                    </a:solidFill>
                  </a:tcPr>
                </a:tc>
                <a:tc>
                  <a:txBody>
                    <a:bodyPr/>
                    <a:lstStyle/>
                    <a:p>
                      <a:r>
                        <a:rPr sz="2250" b="1">
                          <a:solidFill>
                            <a:srgbClr val="FFFFFF"/>
                          </a:solidFill>
                          <a:latin typeface="DejaVu Sans"/>
                          <a:ea typeface="DejaVu Sans"/>
                          <a:cs typeface="DejaVu Sans"/>
                        </a:rPr>
                        <a:t>Por quê?</a:t>
                      </a:r>
                    </a:p>
                  </a:txBody>
                  <a:tcPr marL="91440" marR="91440" marT="45720" marB="45720">
                    <a:solidFill>
                      <a:srgbClr val="193C55"/>
                    </a:solidFill>
                  </a:tcPr>
                </a:tc>
              </a:tr>
              <a:tr h="845344">
                <a:tc>
                  <a:txBody>
                    <a:bodyPr/>
                    <a:lstStyle/>
                    <a:p>
                      <a:r>
                        <a:rPr sz="2250" b="0">
                          <a:solidFill>
                            <a:srgbClr val="233B4D"/>
                          </a:solidFill>
                          <a:latin typeface="DejaVu Sans"/>
                          <a:ea typeface="DejaVu Sans"/>
                          <a:cs typeface="DejaVu Sans"/>
                        </a:rPr>
                        <a:t>4</a:t>
                      </a:r>
                    </a:p>
                  </a:txBody>
                  <a:tcPr marL="91440" marR="91440" marT="45720" marB="45720">
                    <a:solidFill>
                      <a:srgbClr val="EDF5F7"/>
                    </a:solidFill>
                  </a:tcPr>
                </a:tc>
                <a:tc>
                  <a:txBody>
                    <a:bodyPr/>
                    <a:lstStyle/>
                    <a:p>
                      <a:r>
                        <a:rPr sz="2250" b="0">
                          <a:solidFill>
                            <a:srgbClr val="233B4D"/>
                          </a:solidFill>
                          <a:latin typeface="DejaVu Sans"/>
                          <a:ea typeface="DejaVu Sans"/>
                          <a:cs typeface="DejaVu Sans"/>
                        </a:rPr>
                        <a:t>Não aprovada</a:t>
                      </a:r>
                    </a:p>
                  </a:txBody>
                  <a:tcPr marL="91440" marR="91440" marT="45720" marB="45720">
                    <a:solidFill>
                      <a:srgbClr val="EDF5F7"/>
                    </a:solidFill>
                  </a:tcPr>
                </a:tc>
                <a:tc>
                  <a:txBody>
                    <a:bodyPr/>
                    <a:lstStyle/>
                    <a:p>
                      <a:r>
                        <a:rPr sz="2250" b="0">
                          <a:solidFill>
                            <a:srgbClr val="233B4D"/>
                          </a:solidFill>
                          <a:latin typeface="DejaVu Sans"/>
                          <a:ea typeface="DejaVu Sans"/>
                          <a:cs typeface="DejaVu Sans"/>
                        </a:rPr>
                        <a:t>Veto de membro permanente.</a:t>
                      </a:r>
                    </a:p>
                  </a:txBody>
                  <a:tcPr marL="91440" marR="91440" marT="45720" marB="45720">
                    <a:solidFill>
                      <a:srgbClr val="EDF5F7"/>
                    </a:solidFill>
                  </a:tcPr>
                </a:tc>
              </a:tr>
              <a:tr h="845344">
                <a:tc>
                  <a:txBody>
                    <a:bodyPr/>
                    <a:lstStyle/>
                    <a:p>
                      <a:r>
                        <a:rPr sz="2250" b="0">
                          <a:solidFill>
                            <a:srgbClr val="233B4D"/>
                          </a:solidFill>
                          <a:latin typeface="DejaVu Sans"/>
                          <a:ea typeface="DejaVu Sans"/>
                          <a:cs typeface="DejaVu Sans"/>
                        </a:rPr>
                        <a:t>5</a:t>
                      </a:r>
                    </a:p>
                  </a:txBody>
                  <a:tcPr marL="91440" marR="91440" marT="45720" marB="45720">
                    <a:solidFill>
                      <a:srgbClr val="FFFFFF"/>
                    </a:solidFill>
                  </a:tcPr>
                </a:tc>
                <a:tc>
                  <a:txBody>
                    <a:bodyPr/>
                    <a:lstStyle/>
                    <a:p>
                      <a:r>
                        <a:rPr sz="2250" b="0">
                          <a:solidFill>
                            <a:srgbClr val="233B4D"/>
                          </a:solidFill>
                          <a:latin typeface="DejaVu Sans"/>
                          <a:ea typeface="DejaVu Sans"/>
                          <a:cs typeface="DejaVu Sans"/>
                        </a:rPr>
                        <a:t>Aprovada</a:t>
                      </a:r>
                    </a:p>
                  </a:txBody>
                  <a:tcPr marL="91440" marR="91440" marT="45720" marB="45720">
                    <a:solidFill>
                      <a:srgbClr val="FFFFFF"/>
                    </a:solidFill>
                  </a:tcPr>
                </a:tc>
                <a:tc>
                  <a:txBody>
                    <a:bodyPr/>
                    <a:lstStyle/>
                    <a:p>
                      <a:r>
                        <a:rPr sz="2250" b="0">
                          <a:solidFill>
                            <a:srgbClr val="233B4D"/>
                          </a:solidFill>
                          <a:latin typeface="DejaVu Sans"/>
                          <a:ea typeface="DejaVu Sans"/>
                          <a:cs typeface="DejaVu Sans"/>
                        </a:rPr>
                        <a:t>Nove sim e nenhum veto.</a:t>
                      </a:r>
                    </a:p>
                  </a:txBody>
                  <a:tcPr marL="91440" marR="91440" marT="45720" marB="45720">
                    <a:solidFill>
                      <a:srgbClr val="FFFFFF"/>
                    </a:solidFill>
                  </a:tcPr>
                </a:tc>
              </a:tr>
              <a:tr h="845344">
                <a:tc>
                  <a:txBody>
                    <a:bodyPr/>
                    <a:lstStyle/>
                    <a:p>
                      <a:r>
                        <a:rPr sz="2250" b="0">
                          <a:solidFill>
                            <a:srgbClr val="233B4D"/>
                          </a:solidFill>
                          <a:latin typeface="DejaVu Sans"/>
                          <a:ea typeface="DejaVu Sans"/>
                          <a:cs typeface="DejaVu Sans"/>
                        </a:rPr>
                        <a:t>6</a:t>
                      </a:r>
                    </a:p>
                  </a:txBody>
                  <a:tcPr marL="91440" marR="91440" marT="45720" marB="45720">
                    <a:solidFill>
                      <a:srgbClr val="EDF5F7"/>
                    </a:solidFill>
                  </a:tcPr>
                </a:tc>
                <a:tc>
                  <a:txBody>
                    <a:bodyPr/>
                    <a:lstStyle/>
                    <a:p>
                      <a:r>
                        <a:rPr sz="2250" b="0">
                          <a:solidFill>
                            <a:srgbClr val="233B4D"/>
                          </a:solidFill>
                          <a:latin typeface="DejaVu Sans"/>
                          <a:ea typeface="DejaVu Sans"/>
                          <a:cs typeface="DejaVu Sans"/>
                        </a:rPr>
                        <a:t>Não aprovada</a:t>
                      </a:r>
                    </a:p>
                  </a:txBody>
                  <a:tcPr marL="91440" marR="91440" marT="45720" marB="45720">
                    <a:solidFill>
                      <a:srgbClr val="EDF5F7"/>
                    </a:solidFill>
                  </a:tcPr>
                </a:tc>
                <a:tc>
                  <a:txBody>
                    <a:bodyPr/>
                    <a:lstStyle/>
                    <a:p>
                      <a:r>
                        <a:rPr sz="2250" b="0">
                          <a:solidFill>
                            <a:srgbClr val="233B4D"/>
                          </a:solidFill>
                          <a:latin typeface="DejaVu Sans"/>
                          <a:ea typeface="DejaVu Sans"/>
                          <a:cs typeface="DejaVu Sans"/>
                        </a:rPr>
                        <a:t>Só oito sim. Não houve veto.</a:t>
                      </a:r>
                    </a:p>
                  </a:txBody>
                  <a:tcPr marL="91440" marR="91440" marT="45720" marB="45720">
                    <a:solidFill>
                      <a:srgbClr val="EDF5F7"/>
                    </a:solidFill>
                  </a:tcPr>
                </a:tc>
              </a:tr>
            </a:tbl>
          </a:graphicData>
        </a:graphic>
      </p:graphicFrame>
    </p:spTree>
    <p:extLst>
      <p:ext uri="{BB962C8B-B14F-4D97-AF65-F5344CB8AC3E}">
        <p14:creationId xmlns:p14="http://schemas.microsoft.com/office/powerpoint/2010/main" val="24052826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BE9737D6-787C-4124-BA0E-4C25B2F77E7A}"/>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Exercícios: conceitos</a:t>
            </a:r>
          </a:p>
        </p:txBody>
      </p:sp>
      <p:sp>
        <p:nvSpPr>
          <p:cNvPr id="2" name="text-1">
            <a:extLst xmlns:a="http://schemas.openxmlformats.org/drawingml/2006/main">
              <a:ext uri="{FF2B5EF4-FFF2-40B4-BE49-F238E27FC236}">
                <a16:creationId xmlns:a16="http://schemas.microsoft.com/office/drawing/2014/main" id="{29AE3136-B71A-4154-9B1B-7E780C0BA019}"/>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29</a:t>
            </a:r>
          </a:p>
        </p:txBody>
      </p:sp>
      <p:sp>
        <p:nvSpPr>
          <p:cNvPr id="3" name="text-2">
            <a:extLst xmlns:a="http://schemas.openxmlformats.org/drawingml/2006/main">
              <a:ext uri="{FF2B5EF4-FFF2-40B4-BE49-F238E27FC236}">
                <a16:creationId xmlns:a16="http://schemas.microsoft.com/office/drawing/2014/main" id="{F7C664A7-EBD0-433B-BD88-5B00FCB781E8}"/>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Questões 7 e 8 do guia</a:t>
            </a:r>
          </a:p>
        </p:txBody>
      </p:sp>
      <p:sp>
        <p:nvSpPr>
          <p:cNvPr id="4" name="text-3">
            <a:extLst xmlns:a="http://schemas.openxmlformats.org/drawingml/2006/main">
              <a:ext uri="{FF2B5EF4-FFF2-40B4-BE49-F238E27FC236}">
                <a16:creationId xmlns:a16="http://schemas.microsoft.com/office/drawing/2014/main" id="{A888D526-6970-40F3-82C4-FB516330D4C0}"/>
              </a:ext>
            </a:extLst>
          </p:cNvPr>
          <p:cNvSpPr>
            <a:spLocks xmlns:a="http://schemas.openxmlformats.org/drawingml/2006/main" noGrp="1"/>
          </p:cNvSpPr>
          <p:nvPr/>
        </p:nvSpPr>
        <p:spPr>
          <a:xfrm xmlns:a="http://schemas.openxmlformats.org/drawingml/2006/main">
            <a:off x="762000" y="1905000"/>
            <a:ext cx="10572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33B4D"/>
                </a:solidFill>
                <a:latin typeface="DejaVu Sans"/>
                <a:ea typeface="DejaVu Sans"/>
                <a:cs typeface="DejaVu Sans"/>
              </a:defRPr>
            </a:pPr>
            <a:r>
              <a:rPr sz="2550" b="0">
                <a:solidFill>
                  <a:srgbClr val="233B4D"/>
                </a:solidFill>
                <a:latin typeface="DejaVu Sans"/>
                <a:ea typeface="DejaVu Sans"/>
                <a:cs typeface="DejaVu Sans"/>
              </a:rPr>
              <a:t>7. Uma delegação registra reservas, mas aceita a adoção sem votação. Isso impede o consenso?</a:t>
            </a:r>
          </a:p>
        </p:txBody>
      </p:sp>
      <p:sp>
        <p:nvSpPr>
          <p:cNvPr id="5" name="text-4">
            <a:extLst xmlns:a="http://schemas.openxmlformats.org/drawingml/2006/main">
              <a:ext uri="{FF2B5EF4-FFF2-40B4-BE49-F238E27FC236}">
                <a16:creationId xmlns:a16="http://schemas.microsoft.com/office/drawing/2014/main" id="{3172E1E2-DC9A-4B4E-A5F0-850CB3011FEC}"/>
              </a:ext>
            </a:extLst>
          </p:cNvPr>
          <p:cNvSpPr>
            <a:spLocks xmlns:a="http://schemas.openxmlformats.org/drawingml/2006/main" noGrp="1"/>
          </p:cNvSpPr>
          <p:nvPr/>
        </p:nvSpPr>
        <p:spPr>
          <a:xfrm xmlns:a="http://schemas.openxmlformats.org/drawingml/2006/main">
            <a:off x="762000" y="3733800"/>
            <a:ext cx="10572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33B4D"/>
                </a:solidFill>
                <a:latin typeface="DejaVu Sans"/>
                <a:ea typeface="DejaVu Sans"/>
                <a:cs typeface="DejaVu Sans"/>
              </a:defRPr>
            </a:pPr>
            <a:r>
              <a:rPr sz="2550" b="0">
                <a:solidFill>
                  <a:srgbClr val="233B4D"/>
                </a:solidFill>
                <a:latin typeface="DejaVu Sans"/>
                <a:ea typeface="DejaVu Sans"/>
                <a:cs typeface="DejaVu Sans"/>
              </a:rPr>
              <a:t>8. “Toda decisão na ONU precisa de dois terços e qualquer país pode vetar.” O que precisa ser corrigido?</a:t>
            </a:r>
          </a:p>
        </p:txBody>
      </p:sp>
    </p:spTree>
    <p:extLst>
      <p:ext uri="{BB962C8B-B14F-4D97-AF65-F5344CB8AC3E}">
        <p14:creationId xmlns:p14="http://schemas.microsoft.com/office/powerpoint/2010/main" val="1962946070"/>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857FB329-685B-449F-B9D1-9E797B86136E}"/>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Respostas: conceitos</a:t>
            </a:r>
          </a:p>
        </p:txBody>
      </p:sp>
      <p:sp>
        <p:nvSpPr>
          <p:cNvPr id="2" name="text-1">
            <a:extLst xmlns:a="http://schemas.openxmlformats.org/drawingml/2006/main">
              <a:ext uri="{FF2B5EF4-FFF2-40B4-BE49-F238E27FC236}">
                <a16:creationId xmlns:a16="http://schemas.microsoft.com/office/drawing/2014/main" id="{A6DAB5C3-A03C-485D-AC17-6D77EC16AC0A}"/>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30</a:t>
            </a:r>
          </a:p>
        </p:txBody>
      </p:sp>
      <p:sp>
        <p:nvSpPr>
          <p:cNvPr id="3" name="text-2">
            <a:extLst xmlns:a="http://schemas.openxmlformats.org/drawingml/2006/main">
              <a:ext uri="{FF2B5EF4-FFF2-40B4-BE49-F238E27FC236}">
                <a16:creationId xmlns:a16="http://schemas.microsoft.com/office/drawing/2014/main" id="{1CA60929-FC60-464E-AA32-82719AAFB82D}"/>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Carta, arts. 18 e 27. Prática sobre consenso</a:t>
            </a:r>
          </a:p>
        </p:txBody>
      </p:sp>
      <p:sp>
        <p:nvSpPr>
          <p:cNvPr id="4" name="text-3">
            <a:extLst xmlns:a="http://schemas.openxmlformats.org/drawingml/2006/main">
              <a:ext uri="{FF2B5EF4-FFF2-40B4-BE49-F238E27FC236}">
                <a16:creationId xmlns:a16="http://schemas.microsoft.com/office/drawing/2014/main" id="{9A12FF41-760B-4410-B6D8-DAA7B0E7AC7E}"/>
              </a:ext>
            </a:extLst>
          </p:cNvPr>
          <p:cNvSpPr>
            <a:spLocks xmlns:a="http://schemas.openxmlformats.org/drawingml/2006/main" noGrp="1"/>
          </p:cNvSpPr>
          <p:nvPr/>
        </p:nvSpPr>
        <p:spPr>
          <a:xfrm xmlns:a="http://schemas.openxmlformats.org/drawingml/2006/main">
            <a:off x="762000" y="1914525"/>
            <a:ext cx="10572750" cy="1743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33B4D"/>
                </a:solidFill>
                <a:latin typeface="DejaVu Sans"/>
                <a:ea typeface="DejaVu Sans"/>
                <a:cs typeface="DejaVu Sans"/>
              </a:defRPr>
            </a:pPr>
            <a:r>
              <a:rPr sz="2550" b="0">
                <a:solidFill>
                  <a:srgbClr val="233B4D"/>
                </a:solidFill>
                <a:latin typeface="DejaVu Sans"/>
                <a:ea typeface="DejaVu Sans"/>
                <a:cs typeface="DejaVu Sans"/>
              </a:rPr>
              <a:t>7. Reservas podem coexistir com o consenso quando a delegação não se opõe formalmente à adoção.</a:t>
            </a:r>
          </a:p>
        </p:txBody>
      </p:sp>
      <p:sp>
        <p:nvSpPr>
          <p:cNvPr id="5" name="text-4">
            <a:extLst xmlns:a="http://schemas.openxmlformats.org/drawingml/2006/main">
              <a:ext uri="{FF2B5EF4-FFF2-40B4-BE49-F238E27FC236}">
                <a16:creationId xmlns:a16="http://schemas.microsoft.com/office/drawing/2014/main" id="{DA5468F6-5D1A-40E0-9A9D-AEA85EDA2265}"/>
              </a:ext>
            </a:extLst>
          </p:cNvPr>
          <p:cNvSpPr>
            <a:spLocks xmlns:a="http://schemas.openxmlformats.org/drawingml/2006/main" noGrp="1"/>
          </p:cNvSpPr>
          <p:nvPr/>
        </p:nvSpPr>
        <p:spPr>
          <a:xfrm xmlns:a="http://schemas.openxmlformats.org/drawingml/2006/main">
            <a:off x="762000" y="3771900"/>
            <a:ext cx="10572750" cy="1743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33B4D"/>
                </a:solidFill>
                <a:latin typeface="DejaVu Sans"/>
                <a:ea typeface="DejaVu Sans"/>
                <a:cs typeface="DejaVu Sans"/>
              </a:defRPr>
            </a:pPr>
            <a:r>
              <a:rPr sz="2550" b="0">
                <a:solidFill>
                  <a:srgbClr val="233B4D"/>
                </a:solidFill>
                <a:latin typeface="DejaVu Sans"/>
                <a:ea typeface="DejaVu Sans"/>
                <a:cs typeface="DejaVu Sans"/>
              </a:rPr>
              <a:t>8. A maioria depende do órgão e da matéria. O veto estudado é o não de permanente em questão substantiva do Conselho.</a:t>
            </a:r>
          </a:p>
        </p:txBody>
      </p:sp>
    </p:spTree>
    <p:extLst>
      <p:ext uri="{BB962C8B-B14F-4D97-AF65-F5344CB8AC3E}">
        <p14:creationId xmlns:p14="http://schemas.microsoft.com/office/powerpoint/2010/main" val="1079389301"/>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DA59366-7BFB-4D5B-B210-2748D7806D53}"/>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Uma exceção: eleição de juízes da CIJ</a:t>
            </a:r>
          </a:p>
        </p:txBody>
      </p:sp>
      <p:sp>
        <p:nvSpPr>
          <p:cNvPr id="2" name="text-1">
            <a:extLst xmlns:a="http://schemas.openxmlformats.org/drawingml/2006/main">
              <a:ext uri="{FF2B5EF4-FFF2-40B4-BE49-F238E27FC236}">
                <a16:creationId xmlns:a16="http://schemas.microsoft.com/office/drawing/2014/main" id="{4479F0CE-50B6-44AD-A58D-6D3D17C3B3CC}"/>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31</a:t>
            </a:r>
          </a:p>
        </p:txBody>
      </p:sp>
      <p:sp>
        <p:nvSpPr>
          <p:cNvPr id="3" name="text-2">
            <a:extLst xmlns:a="http://schemas.openxmlformats.org/drawingml/2006/main">
              <a:ext uri="{FF2B5EF4-FFF2-40B4-BE49-F238E27FC236}">
                <a16:creationId xmlns:a16="http://schemas.microsoft.com/office/drawing/2014/main" id="{092E2B4D-EFE1-406A-B994-1B2615557917}"/>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Estatuto da CIJ, arts. 8 e 10</a:t>
            </a:r>
          </a:p>
        </p:txBody>
      </p:sp>
      <p:sp>
        <p:nvSpPr>
          <p:cNvPr id="4" name="text-3">
            <a:extLst xmlns:a="http://schemas.openxmlformats.org/drawingml/2006/main">
              <a:ext uri="{FF2B5EF4-FFF2-40B4-BE49-F238E27FC236}">
                <a16:creationId xmlns:a16="http://schemas.microsoft.com/office/drawing/2014/main" id="{1360BD9F-5D1F-4F21-8C98-17188F8BB580}"/>
              </a:ext>
            </a:extLst>
          </p:cNvPr>
          <p:cNvSpPr>
            <a:spLocks xmlns:a="http://schemas.openxmlformats.org/drawingml/2006/main" noGrp="1"/>
          </p:cNvSpPr>
          <p:nvPr/>
        </p:nvSpPr>
        <p:spPr>
          <a:xfrm xmlns:a="http://schemas.openxmlformats.org/drawingml/2006/main">
            <a:off x="762000" y="1866900"/>
            <a:ext cx="105727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233B4D"/>
                </a:solidFill>
                <a:latin typeface="DejaVu Sans"/>
                <a:ea typeface="DejaVu Sans"/>
                <a:cs typeface="DejaVu Sans"/>
              </a:defRPr>
            </a:pPr>
            <a:r>
              <a:rPr sz="2475" b="0">
                <a:solidFill>
                  <a:srgbClr val="233B4D"/>
                </a:solidFill>
                <a:latin typeface="DejaVu Sans"/>
                <a:ea typeface="DejaVu Sans"/>
                <a:cs typeface="DejaVu Sans"/>
              </a:rPr>
              <a:t>Assembleia e Conselho votam separadamente.</a:t>
            </a:r>
          </a:p>
        </p:txBody>
      </p:sp>
      <p:sp>
        <p:nvSpPr>
          <p:cNvPr id="5" name="text-4">
            <a:extLst xmlns:a="http://schemas.openxmlformats.org/drawingml/2006/main">
              <a:ext uri="{FF2B5EF4-FFF2-40B4-BE49-F238E27FC236}">
                <a16:creationId xmlns:a16="http://schemas.microsoft.com/office/drawing/2014/main" id="{D08F7B36-CBF6-4ADF-A6CD-0CABBC8E0713}"/>
              </a:ext>
            </a:extLst>
          </p:cNvPr>
          <p:cNvSpPr>
            <a:spLocks xmlns:a="http://schemas.openxmlformats.org/drawingml/2006/main" noGrp="1"/>
          </p:cNvSpPr>
          <p:nvPr/>
        </p:nvSpPr>
        <p:spPr>
          <a:xfrm xmlns:a="http://schemas.openxmlformats.org/drawingml/2006/main">
            <a:off x="762000" y="3133725"/>
            <a:ext cx="105727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233B4D"/>
                </a:solidFill>
                <a:latin typeface="DejaVu Sans"/>
                <a:ea typeface="DejaVu Sans"/>
                <a:cs typeface="DejaVu Sans"/>
              </a:defRPr>
            </a:pPr>
            <a:r>
              <a:rPr sz="2475" b="0">
                <a:solidFill>
                  <a:srgbClr val="233B4D"/>
                </a:solidFill>
                <a:latin typeface="DejaVu Sans"/>
                <a:ea typeface="DejaVu Sans"/>
                <a:cs typeface="DejaVu Sans"/>
              </a:rPr>
              <a:t>Cada órgão exige maioria absoluta.</a:t>
            </a:r>
          </a:p>
        </p:txBody>
      </p:sp>
      <p:sp>
        <p:nvSpPr>
          <p:cNvPr id="6" name="text-5">
            <a:extLst xmlns:a="http://schemas.openxmlformats.org/drawingml/2006/main">
              <a:ext uri="{FF2B5EF4-FFF2-40B4-BE49-F238E27FC236}">
                <a16:creationId xmlns:a16="http://schemas.microsoft.com/office/drawing/2014/main" id="{0023B78B-397F-4F30-A872-F300C5758312}"/>
              </a:ext>
            </a:extLst>
          </p:cNvPr>
          <p:cNvSpPr>
            <a:spLocks xmlns:a="http://schemas.openxmlformats.org/drawingml/2006/main" noGrp="1"/>
          </p:cNvSpPr>
          <p:nvPr/>
        </p:nvSpPr>
        <p:spPr>
          <a:xfrm xmlns:a="http://schemas.openxmlformats.org/drawingml/2006/main">
            <a:off x="762000" y="4400550"/>
            <a:ext cx="105727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233B4D"/>
                </a:solidFill>
                <a:latin typeface="DejaVu Sans"/>
                <a:ea typeface="DejaVu Sans"/>
                <a:cs typeface="DejaVu Sans"/>
              </a:defRPr>
            </a:pPr>
            <a:r>
              <a:rPr sz="2475" b="0">
                <a:solidFill>
                  <a:srgbClr val="233B4D"/>
                </a:solidFill>
                <a:latin typeface="DejaVu Sans"/>
                <a:ea typeface="DejaVu Sans"/>
                <a:cs typeface="DejaVu Sans"/>
              </a:rPr>
              <a:t>No Conselho, não há distinção entre permanentes e não permanentes. Não há veto.</a:t>
            </a:r>
          </a:p>
        </p:txBody>
      </p:sp>
    </p:spTree>
    <p:extLst>
      <p:ext uri="{BB962C8B-B14F-4D97-AF65-F5344CB8AC3E}">
        <p14:creationId xmlns:p14="http://schemas.microsoft.com/office/powerpoint/2010/main" val="984812063"/>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0810F04B-B444-483B-A8DB-8066F631B480}"/>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Quadro de consulta</a:t>
            </a:r>
          </a:p>
        </p:txBody>
      </p:sp>
      <p:sp>
        <p:nvSpPr>
          <p:cNvPr id="2" name="text-1">
            <a:extLst xmlns:a="http://schemas.openxmlformats.org/drawingml/2006/main">
              <a:ext uri="{FF2B5EF4-FFF2-40B4-BE49-F238E27FC236}">
                <a16:creationId xmlns:a16="http://schemas.microsoft.com/office/drawing/2014/main" id="{D9F7985F-04A5-4559-9331-A676E3D3E17E}"/>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32</a:t>
            </a:r>
          </a:p>
        </p:txBody>
      </p:sp>
      <p:sp>
        <p:nvSpPr>
          <p:cNvPr id="3" name="text-2">
            <a:extLst xmlns:a="http://schemas.openxmlformats.org/drawingml/2006/main">
              <a:ext uri="{FF2B5EF4-FFF2-40B4-BE49-F238E27FC236}">
                <a16:creationId xmlns:a16="http://schemas.microsoft.com/office/drawing/2014/main" id="{C676085C-B913-4423-B121-59A979BEF865}"/>
              </a:ext>
            </a:extLst>
          </p:cNvPr>
          <p:cNvSpPr>
            <a:spLocks xmlns:a="http://schemas.openxmlformats.org/drawingml/2006/main" noGrp="1"/>
          </p:cNvSpPr>
          <p:nvPr/>
        </p:nvSpPr>
        <p:spPr>
          <a:xfrm xmlns:a="http://schemas.openxmlformats.org/drawingml/2006/main">
            <a:off x="723900" y="6257925"/>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16774"/>
                </a:solidFill>
                <a:latin typeface="DejaVu Sans"/>
                <a:ea typeface="DejaVu Sans"/>
                <a:cs typeface="DejaVu Sans"/>
              </a:defRPr>
            </a:pPr>
            <a:r>
              <a:rPr sz="1200" b="0">
                <a:solidFill>
                  <a:srgbClr val="516774"/>
                </a:solidFill>
                <a:latin typeface="DejaVu Sans"/>
                <a:ea typeface="DejaVu Sans"/>
                <a:cs typeface="DejaVu Sans"/>
              </a:rPr>
              <a:t>Síntese das regras gerais estudadas</a:t>
            </a:r>
          </a:p>
        </p:txBody>
      </p:sp>
      <p:graphicFrame>
        <p:nvGraphicFramePr>
          <p:cNvPr id="8" name=""/>
          <p:cNvGraphicFramePr/>
          <p:nvPr/>
        </p:nvGraphicFramePr>
        <p:xfrm>
          <a:off xmlns:a="http://schemas.openxmlformats.org/drawingml/2006/main" x="723900" y="1638300"/>
          <a:ext xmlns:a="http://schemas.openxmlformats.org/drawingml/2006/main" cx="10744200" cy="4286250"/>
        </p:xfrm>
        <a:graphic xmlns:a="http://schemas.openxmlformats.org/drawingml/2006/main">
          <a:graphicData uri="http://schemas.openxmlformats.org/drawingml/2006/table">
            <a:tbl>
              <a:tblPr/>
              <a:tblGrid>
                <a:gridCol w="5048250"/>
                <a:gridCol w="5695950"/>
              </a:tblGrid>
              <a:tr h="714375">
                <a:tc>
                  <a:txBody>
                    <a:bodyPr/>
                    <a:lstStyle/>
                    <a:p>
                      <a:r>
                        <a:rPr sz="1875" b="1">
                          <a:solidFill>
                            <a:srgbClr val="FFFFFF"/>
                          </a:solidFill>
                          <a:latin typeface="DejaVu Sans"/>
                          <a:ea typeface="DejaVu Sans"/>
                          <a:cs typeface="DejaVu Sans"/>
                        </a:rPr>
                        <a:t>Onde e como?</a:t>
                      </a:r>
                    </a:p>
                  </a:txBody>
                  <a:tcPr marL="91440" marR="91440" marT="45720" marB="45720">
                    <a:solidFill>
                      <a:srgbClr val="193C55"/>
                    </a:solidFill>
                  </a:tcPr>
                </a:tc>
                <a:tc>
                  <a:txBody>
                    <a:bodyPr/>
                    <a:lstStyle/>
                    <a:p>
                      <a:r>
                        <a:rPr sz="1875" b="1">
                          <a:solidFill>
                            <a:srgbClr val="FFFFFF"/>
                          </a:solidFill>
                          <a:latin typeface="DejaVu Sans"/>
                          <a:ea typeface="DejaVu Sans"/>
                          <a:cs typeface="DejaVu Sans"/>
                        </a:rPr>
                        <a:t>Regra</a:t>
                      </a:r>
                    </a:p>
                  </a:txBody>
                  <a:tcPr marL="91440" marR="91440" marT="45720" marB="45720">
                    <a:solidFill>
                      <a:srgbClr val="193C55"/>
                    </a:solidFill>
                  </a:tcPr>
                </a:tc>
              </a:tr>
              <a:tr h="714375">
                <a:tc>
                  <a:txBody>
                    <a:bodyPr/>
                    <a:lstStyle/>
                    <a:p>
                      <a:r>
                        <a:rPr sz="1875" b="0">
                          <a:solidFill>
                            <a:srgbClr val="233B4D"/>
                          </a:solidFill>
                          <a:latin typeface="DejaVu Sans"/>
                          <a:ea typeface="DejaVu Sans"/>
                          <a:cs typeface="DejaVu Sans"/>
                        </a:rPr>
                        <a:t>Assembleia: questão comum</a:t>
                      </a:r>
                    </a:p>
                  </a:txBody>
                  <a:tcPr marL="91440" marR="91440" marT="45720" marB="45720">
                    <a:solidFill>
                      <a:srgbClr val="EDF5F7"/>
                    </a:solidFill>
                  </a:tcPr>
                </a:tc>
                <a:tc>
                  <a:txBody>
                    <a:bodyPr/>
                    <a:lstStyle/>
                    <a:p>
                      <a:r>
                        <a:rPr sz="1875" b="0">
                          <a:solidFill>
                            <a:srgbClr val="233B4D"/>
                          </a:solidFill>
                          <a:latin typeface="DejaVu Sans"/>
                          <a:ea typeface="DejaVu Sans"/>
                          <a:cs typeface="DejaVu Sans"/>
                        </a:rPr>
                        <a:t>Sim supera não.</a:t>
                      </a:r>
                    </a:p>
                  </a:txBody>
                  <a:tcPr marL="91440" marR="91440" marT="45720" marB="45720">
                    <a:solidFill>
                      <a:srgbClr val="EDF5F7"/>
                    </a:solidFill>
                  </a:tcPr>
                </a:tc>
              </a:tr>
              <a:tr h="714375">
                <a:tc>
                  <a:txBody>
                    <a:bodyPr/>
                    <a:lstStyle/>
                    <a:p>
                      <a:r>
                        <a:rPr sz="1875" b="0">
                          <a:solidFill>
                            <a:srgbClr val="233B4D"/>
                          </a:solidFill>
                          <a:latin typeface="DejaVu Sans"/>
                          <a:ea typeface="DejaVu Sans"/>
                          <a:cs typeface="DejaVu Sans"/>
                        </a:rPr>
                        <a:t>Assembleia: questão importante</a:t>
                      </a:r>
                    </a:p>
                  </a:txBody>
                  <a:tcPr marL="91440" marR="91440" marT="45720" marB="45720">
                    <a:solidFill>
                      <a:srgbClr val="FFFFFF"/>
                    </a:solidFill>
                  </a:tcPr>
                </a:tc>
                <a:tc>
                  <a:txBody>
                    <a:bodyPr/>
                    <a:lstStyle/>
                    <a:p>
                      <a:r>
                        <a:rPr sz="1875" b="0">
                          <a:solidFill>
                            <a:srgbClr val="233B4D"/>
                          </a:solidFill>
                          <a:latin typeface="DejaVu Sans"/>
                          <a:ea typeface="DejaVu Sans"/>
                          <a:cs typeface="DejaVu Sans"/>
                        </a:rPr>
                        <a:t>Sim atinge dois terços de (sim + não).</a:t>
                      </a:r>
                    </a:p>
                  </a:txBody>
                  <a:tcPr marL="91440" marR="91440" marT="45720" marB="45720">
                    <a:solidFill>
                      <a:srgbClr val="FFFFFF"/>
                    </a:solidFill>
                  </a:tcPr>
                </a:tc>
              </a:tr>
              <a:tr h="714375">
                <a:tc>
                  <a:txBody>
                    <a:bodyPr/>
                    <a:lstStyle/>
                    <a:p>
                      <a:r>
                        <a:rPr sz="1875" b="0">
                          <a:solidFill>
                            <a:srgbClr val="233B4D"/>
                          </a:solidFill>
                          <a:latin typeface="DejaVu Sans"/>
                          <a:ea typeface="DejaVu Sans"/>
                          <a:cs typeface="DejaVu Sans"/>
                        </a:rPr>
                        <a:t>Conselho: questão processual</a:t>
                      </a:r>
                    </a:p>
                  </a:txBody>
                  <a:tcPr marL="91440" marR="91440" marT="45720" marB="45720">
                    <a:solidFill>
                      <a:srgbClr val="EDF5F7"/>
                    </a:solidFill>
                  </a:tcPr>
                </a:tc>
                <a:tc>
                  <a:txBody>
                    <a:bodyPr/>
                    <a:lstStyle/>
                    <a:p>
                      <a:r>
                        <a:rPr sz="1875" b="0">
                          <a:solidFill>
                            <a:srgbClr val="233B4D"/>
                          </a:solidFill>
                          <a:latin typeface="DejaVu Sans"/>
                          <a:ea typeface="DejaVu Sans"/>
                          <a:cs typeface="DejaVu Sans"/>
                        </a:rPr>
                        <a:t>Pelo menos nove sim.</a:t>
                      </a:r>
                    </a:p>
                  </a:txBody>
                  <a:tcPr marL="91440" marR="91440" marT="45720" marB="45720">
                    <a:solidFill>
                      <a:srgbClr val="EDF5F7"/>
                    </a:solidFill>
                  </a:tcPr>
                </a:tc>
              </a:tr>
              <a:tr h="714375">
                <a:tc>
                  <a:txBody>
                    <a:bodyPr/>
                    <a:lstStyle/>
                    <a:p>
                      <a:r>
                        <a:rPr sz="1875" b="0">
                          <a:solidFill>
                            <a:srgbClr val="233B4D"/>
                          </a:solidFill>
                          <a:latin typeface="DejaVu Sans"/>
                          <a:ea typeface="DejaVu Sans"/>
                          <a:cs typeface="DejaVu Sans"/>
                        </a:rPr>
                        <a:t>Conselho: questão substantiva</a:t>
                      </a:r>
                    </a:p>
                  </a:txBody>
                  <a:tcPr marL="91440" marR="91440" marT="45720" marB="45720">
                    <a:solidFill>
                      <a:srgbClr val="FFFFFF"/>
                    </a:solidFill>
                  </a:tcPr>
                </a:tc>
                <a:tc>
                  <a:txBody>
                    <a:bodyPr/>
                    <a:lstStyle/>
                    <a:p>
                      <a:r>
                        <a:rPr sz="1875" b="0">
                          <a:solidFill>
                            <a:srgbClr val="233B4D"/>
                          </a:solidFill>
                          <a:latin typeface="DejaVu Sans"/>
                          <a:ea typeface="DejaVu Sans"/>
                          <a:cs typeface="DejaVu Sans"/>
                        </a:rPr>
                        <a:t>Nove sim e nenhum não de permanente.</a:t>
                      </a:r>
                    </a:p>
                  </a:txBody>
                  <a:tcPr marL="91440" marR="91440" marT="45720" marB="45720">
                    <a:solidFill>
                      <a:srgbClr val="FFFFFF"/>
                    </a:solidFill>
                  </a:tcPr>
                </a:tc>
              </a:tr>
              <a:tr h="714375">
                <a:tc>
                  <a:txBody>
                    <a:bodyPr/>
                    <a:lstStyle/>
                    <a:p>
                      <a:r>
                        <a:rPr sz="1875" b="0">
                          <a:solidFill>
                            <a:srgbClr val="233B4D"/>
                          </a:solidFill>
                          <a:latin typeface="DejaVu Sans"/>
                          <a:ea typeface="DejaVu Sans"/>
                          <a:cs typeface="DejaVu Sans"/>
                        </a:rPr>
                        <a:t>Consenso</a:t>
                      </a:r>
                    </a:p>
                  </a:txBody>
                  <a:tcPr marL="91440" marR="91440" marT="45720" marB="45720">
                    <a:solidFill>
                      <a:srgbClr val="EDF5F7"/>
                    </a:solidFill>
                  </a:tcPr>
                </a:tc>
                <a:tc>
                  <a:txBody>
                    <a:bodyPr/>
                    <a:lstStyle/>
                    <a:p>
                      <a:r>
                        <a:rPr sz="1875" b="0">
                          <a:solidFill>
                            <a:srgbClr val="233B4D"/>
                          </a:solidFill>
                          <a:latin typeface="DejaVu Sans"/>
                          <a:ea typeface="DejaVu Sans"/>
                          <a:cs typeface="DejaVu Sans"/>
                        </a:rPr>
                        <a:t>Adoção sem votação formal.</a:t>
                      </a:r>
                    </a:p>
                  </a:txBody>
                  <a:tcPr marL="91440" marR="91440" marT="45720" marB="45720">
                    <a:solidFill>
                      <a:srgbClr val="EDF5F7"/>
                    </a:solidFill>
                  </a:tcPr>
                </a:tc>
              </a:tr>
            </a:tbl>
          </a:graphicData>
        </a:graphic>
      </p:graphicFrame>
    </p:spTree>
    <p:extLst>
      <p:ext uri="{BB962C8B-B14F-4D97-AF65-F5344CB8AC3E}">
        <p14:creationId xmlns:p14="http://schemas.microsoft.com/office/powerpoint/2010/main" val="557398455"/>
      </p:ext>
    </p:extLst>
  </p:cSld>
</p:sld>
</file>

<file path=ppt/slides/slide33.xml><?xml version="1.0" encoding="utf-8"?>
<p:sld xmlns:p="http://schemas.openxmlformats.org/presentationml/2006/main">
  <p:cSld>
    <p:bg>
      <p:bgPr>
        <a:solidFill xmlns:a="http://schemas.openxmlformats.org/drawingml/2006/main">
          <a:srgbClr val="193C55"/>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67421CA3-EA00-481E-A087-195D493A8663}"/>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A pergunta inicial, agora com fundamento</a:t>
            </a:r>
          </a:p>
        </p:txBody>
      </p:sp>
      <p:sp>
        <p:nvSpPr>
          <p:cNvPr id="2" name="text-1">
            <a:extLst xmlns:a="http://schemas.openxmlformats.org/drawingml/2006/main">
              <a:ext uri="{FF2B5EF4-FFF2-40B4-BE49-F238E27FC236}">
                <a16:creationId xmlns:a16="http://schemas.microsoft.com/office/drawing/2014/main" id="{56E12129-5D03-4994-833F-F94868ACA645}"/>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C4DFE6"/>
                </a:solidFill>
                <a:latin typeface="DejaVu Sans"/>
                <a:ea typeface="DejaVu Sans"/>
                <a:cs typeface="DejaVu Sans"/>
              </a:defRPr>
            </a:pPr>
            <a:r>
              <a:rPr sz="1275" b="0">
                <a:solidFill>
                  <a:srgbClr val="C4DFE6"/>
                </a:solidFill>
                <a:latin typeface="DejaVu Sans"/>
                <a:ea typeface="DejaVu Sans"/>
                <a:cs typeface="DejaVu Sans"/>
              </a:rPr>
              <a:t>33</a:t>
            </a:r>
          </a:p>
        </p:txBody>
      </p:sp>
      <p:sp>
        <p:nvSpPr>
          <p:cNvPr id="3" name="text-2">
            <a:extLst xmlns:a="http://schemas.openxmlformats.org/drawingml/2006/main">
              <a:ext uri="{FF2B5EF4-FFF2-40B4-BE49-F238E27FC236}">
                <a16:creationId xmlns:a16="http://schemas.microsoft.com/office/drawing/2014/main" id="{F44EA280-0EA1-44B1-884A-E7B3477401BD}"/>
              </a:ext>
            </a:extLst>
          </p:cNvPr>
          <p:cNvSpPr>
            <a:spLocks xmlns:a="http://schemas.openxmlformats.org/drawingml/2006/main" noGrp="1"/>
          </p:cNvSpPr>
          <p:nvPr/>
        </p:nvSpPr>
        <p:spPr>
          <a:xfrm xmlns:a="http://schemas.openxmlformats.org/drawingml/2006/main">
            <a:off x="762000" y="1905000"/>
            <a:ext cx="104775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FFFFFF"/>
                </a:solidFill>
                <a:latin typeface="DejaVu Sans"/>
                <a:ea typeface="DejaVu Sans"/>
                <a:cs typeface="DejaVu Sans"/>
              </a:defRPr>
            </a:pPr>
            <a:r>
              <a:rPr sz="3600" b="1">
                <a:solidFill>
                  <a:srgbClr val="FFFFFF"/>
                </a:solidFill>
                <a:latin typeface="DejaVu Sans"/>
                <a:ea typeface="DejaVu Sans"/>
                <a:cs typeface="DejaVu Sans"/>
              </a:rPr>
              <a:t>Se muitos apoiam e um se opõe,</a:t>
            </a:r>
          </a:p>
          <a:p xmlns:a="http://schemas.openxmlformats.org/drawingml/2006/main">
            <a:pPr>
              <a:defRPr sz="3600" b="1">
                <a:solidFill>
                  <a:srgbClr val="FFFFFF"/>
                </a:solidFill>
                <a:latin typeface="DejaVu Sans"/>
                <a:ea typeface="DejaVu Sans"/>
                <a:cs typeface="DejaVu Sans"/>
              </a:defRPr>
            </a:pPr>
            <a:r>
              <a:rPr sz="3600" b="1">
                <a:solidFill>
                  <a:srgbClr val="FFFFFF"/>
                </a:solidFill>
                <a:latin typeface="DejaVu Sans"/>
                <a:ea typeface="DejaVu Sans"/>
                <a:cs typeface="DejaVu Sans"/>
              </a:rPr>
              <a:t>a proposta passa?</a:t>
            </a:r>
          </a:p>
        </p:txBody>
      </p:sp>
      <p:sp>
        <p:nvSpPr>
          <p:cNvPr id="4" name="text-3">
            <a:extLst xmlns:a="http://schemas.openxmlformats.org/drawingml/2006/main">
              <a:ext uri="{FF2B5EF4-FFF2-40B4-BE49-F238E27FC236}">
                <a16:creationId xmlns:a16="http://schemas.microsoft.com/office/drawing/2014/main" id="{FDB75A54-1B5A-47C0-81FC-8F5387980043}"/>
              </a:ext>
            </a:extLst>
          </p:cNvPr>
          <p:cNvSpPr>
            <a:spLocks xmlns:a="http://schemas.openxmlformats.org/drawingml/2006/main" noGrp="1"/>
          </p:cNvSpPr>
          <p:nvPr/>
        </p:nvSpPr>
        <p:spPr>
          <a:xfrm xmlns:a="http://schemas.openxmlformats.org/drawingml/2006/main">
            <a:off x="762000" y="4048125"/>
            <a:ext cx="104775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C4DFE6"/>
                </a:solidFill>
                <a:latin typeface="DejaVu Sans"/>
                <a:ea typeface="DejaVu Sans"/>
                <a:cs typeface="DejaVu Sans"/>
              </a:defRPr>
            </a:pPr>
            <a:r>
              <a:rPr sz="2550" b="0">
                <a:solidFill>
                  <a:srgbClr val="C4DFE6"/>
                </a:solidFill>
                <a:latin typeface="DejaVu Sans"/>
                <a:ea typeface="DejaVu Sans"/>
                <a:cs typeface="DejaVu Sans"/>
              </a:rPr>
              <a:t>Explique também por que 14 sim podem ser insuficientes no Conselho e 45 sim podem bastar na Assembleia.</a:t>
            </a:r>
          </a:p>
        </p:txBody>
      </p:sp>
    </p:spTree>
    <p:extLst>
      <p:ext uri="{BB962C8B-B14F-4D97-AF65-F5344CB8AC3E}">
        <p14:creationId xmlns:p14="http://schemas.microsoft.com/office/powerpoint/2010/main" val="632246395"/>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7F07FC92-B642-4145-A6D0-FFB86C6B8A7E}"/>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Referências: regras de votação</a:t>
            </a:r>
          </a:p>
        </p:txBody>
      </p:sp>
      <p:sp>
        <p:nvSpPr>
          <p:cNvPr id="2" name="text-1">
            <a:extLst xmlns:a="http://schemas.openxmlformats.org/drawingml/2006/main">
              <a:ext uri="{FF2B5EF4-FFF2-40B4-BE49-F238E27FC236}">
                <a16:creationId xmlns:a16="http://schemas.microsoft.com/office/drawing/2014/main" id="{C219A6AE-9599-49E4-BFB4-36685692430D}"/>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34</a:t>
            </a:r>
          </a:p>
        </p:txBody>
      </p:sp>
      <p:sp>
        <p:nvSpPr>
          <p:cNvPr id="3" name="text-2">
            <a:extLst xmlns:a="http://schemas.openxmlformats.org/drawingml/2006/main">
              <a:ext uri="{FF2B5EF4-FFF2-40B4-BE49-F238E27FC236}">
                <a16:creationId xmlns:a16="http://schemas.microsoft.com/office/drawing/2014/main" id="{382E39A6-0BCC-41BD-8867-85111A85160F}"/>
              </a:ext>
            </a:extLst>
          </p:cNvPr>
          <p:cNvSpPr>
            <a:spLocks xmlns:a="http://schemas.openxmlformats.org/drawingml/2006/main" noGrp="1"/>
          </p:cNvSpPr>
          <p:nvPr/>
        </p:nvSpPr>
        <p:spPr>
          <a:xfrm xmlns:a="http://schemas.openxmlformats.org/drawingml/2006/main">
            <a:off x="762000" y="1752600"/>
            <a:ext cx="1057275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Carta da ONU, arts. 18, 23 e 27</a:t>
            </a:r>
          </a:p>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https://www.un.org/en/about-us/un-charter/full-text</a:t>
            </a:r>
          </a:p>
        </p:txBody>
      </p:sp>
      <p:sp>
        <p:nvSpPr>
          <p:cNvPr id="4" name="text-3">
            <a:extLst xmlns:a="http://schemas.openxmlformats.org/drawingml/2006/main">
              <a:ext uri="{FF2B5EF4-FFF2-40B4-BE49-F238E27FC236}">
                <a16:creationId xmlns:a16="http://schemas.microsoft.com/office/drawing/2014/main" id="{7299BEE7-74A0-4F86-A01F-8584096B9199}"/>
              </a:ext>
            </a:extLst>
          </p:cNvPr>
          <p:cNvSpPr>
            <a:spLocks xmlns:a="http://schemas.openxmlformats.org/drawingml/2006/main" noGrp="1"/>
          </p:cNvSpPr>
          <p:nvPr/>
        </p:nvSpPr>
        <p:spPr>
          <a:xfrm xmlns:a="http://schemas.openxmlformats.org/drawingml/2006/main">
            <a:off x="762000" y="3133725"/>
            <a:ext cx="1057275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Regulamento da Assembleia Geral, regras 67, 83, 85, 86, 87, 92 e 95</a:t>
            </a:r>
          </a:p>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https://www.un.org/en/ga/about/ropga/plenary.shtml</a:t>
            </a:r>
          </a:p>
        </p:txBody>
      </p:sp>
      <p:sp>
        <p:nvSpPr>
          <p:cNvPr id="5" name="text-4">
            <a:extLst xmlns:a="http://schemas.openxmlformats.org/drawingml/2006/main">
              <a:ext uri="{FF2B5EF4-FFF2-40B4-BE49-F238E27FC236}">
                <a16:creationId xmlns:a16="http://schemas.microsoft.com/office/drawing/2014/main" id="{3225A71F-A9B4-434D-A37A-A5282C74B40E}"/>
              </a:ext>
            </a:extLst>
          </p:cNvPr>
          <p:cNvSpPr>
            <a:spLocks xmlns:a="http://schemas.openxmlformats.org/drawingml/2006/main" noGrp="1"/>
          </p:cNvSpPr>
          <p:nvPr/>
        </p:nvSpPr>
        <p:spPr>
          <a:xfrm xmlns:a="http://schemas.openxmlformats.org/drawingml/2006/main">
            <a:off x="762000" y="4514850"/>
            <a:ext cx="1057275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Conselho de Segurança: Voting System</a:t>
            </a:r>
          </a:p>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https://main.un.org/securitycouncil/en/content/voting-system</a:t>
            </a:r>
          </a:p>
        </p:txBody>
      </p:sp>
    </p:spTree>
    <p:extLst>
      <p:ext uri="{BB962C8B-B14F-4D97-AF65-F5344CB8AC3E}">
        <p14:creationId xmlns:p14="http://schemas.microsoft.com/office/powerpoint/2010/main" val="797495125"/>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3712E248-809D-4B24-94B1-7D4F58515EEF}"/>
              </a:ext>
            </a:extLst>
          </p:cNvPr>
          <p:cNvSpPr>
            <a:spLocks xmlns:a="http://schemas.openxmlformats.org/drawingml/2006/main" noGrp="1"/>
          </p:cNvSpPr>
          <p:nvPr/>
        </p:nvSpPr>
        <p:spPr>
          <a:xfrm xmlns:a="http://schemas.openxmlformats.org/drawingml/2006/main">
            <a:off x="723900" y="457200"/>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C55"/>
                </a:solidFill>
                <a:latin typeface="DejaVu Sans"/>
                <a:ea typeface="DejaVu Sans"/>
                <a:cs typeface="DejaVu Sans"/>
              </a:defRPr>
            </a:pPr>
            <a:r>
              <a:rPr sz="3300" b="1">
                <a:solidFill>
                  <a:srgbClr val="193C55"/>
                </a:solidFill>
                <a:latin typeface="DejaVu Sans"/>
                <a:ea typeface="DejaVu Sans"/>
                <a:cs typeface="DejaVu Sans"/>
              </a:rPr>
              <a:t>Referências: consenso e eleições</a:t>
            </a:r>
          </a:p>
        </p:txBody>
      </p:sp>
      <p:sp>
        <p:nvSpPr>
          <p:cNvPr id="2" name="text-1">
            <a:extLst xmlns:a="http://schemas.openxmlformats.org/drawingml/2006/main">
              <a:ext uri="{FF2B5EF4-FFF2-40B4-BE49-F238E27FC236}">
                <a16:creationId xmlns:a16="http://schemas.microsoft.com/office/drawing/2014/main" id="{AC79BDBC-414D-4F70-AC09-08A8F10380B2}"/>
              </a:ext>
            </a:extLst>
          </p:cNvPr>
          <p:cNvSpPr>
            <a:spLocks xmlns:a="http://schemas.openxmlformats.org/drawingml/2006/main" noGrp="1"/>
          </p:cNvSpPr>
          <p:nvPr/>
        </p:nvSpPr>
        <p:spPr>
          <a:xfrm xmlns:a="http://schemas.openxmlformats.org/drawingml/2006/main">
            <a:off x="11049000" y="6286500"/>
            <a:ext cx="428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774"/>
                </a:solidFill>
                <a:latin typeface="DejaVu Sans"/>
                <a:ea typeface="DejaVu Sans"/>
                <a:cs typeface="DejaVu Sans"/>
              </a:defRPr>
            </a:pPr>
            <a:r>
              <a:rPr sz="1275" b="0">
                <a:solidFill>
                  <a:srgbClr val="516774"/>
                </a:solidFill>
                <a:latin typeface="DejaVu Sans"/>
                <a:ea typeface="DejaVu Sans"/>
                <a:cs typeface="DejaVu Sans"/>
              </a:rPr>
              <a:t>35</a:t>
            </a:r>
          </a:p>
        </p:txBody>
      </p:sp>
      <p:sp>
        <p:nvSpPr>
          <p:cNvPr id="3" name="text-2">
            <a:extLst xmlns:a="http://schemas.openxmlformats.org/drawingml/2006/main">
              <a:ext uri="{FF2B5EF4-FFF2-40B4-BE49-F238E27FC236}">
                <a16:creationId xmlns:a16="http://schemas.microsoft.com/office/drawing/2014/main" id="{98245CF7-7A93-4CE2-A7B4-33CA6D9C84AF}"/>
              </a:ext>
            </a:extLst>
          </p:cNvPr>
          <p:cNvSpPr>
            <a:spLocks xmlns:a="http://schemas.openxmlformats.org/drawingml/2006/main" noGrp="1"/>
          </p:cNvSpPr>
          <p:nvPr/>
        </p:nvSpPr>
        <p:spPr>
          <a:xfrm xmlns:a="http://schemas.openxmlformats.org/drawingml/2006/main">
            <a:off x="762000" y="1752600"/>
            <a:ext cx="1057275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Biblioteca Dag Hammarskjöld: decisão por consenso</a:t>
            </a:r>
          </a:p>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https://ask.un.org/faq/260981</a:t>
            </a:r>
          </a:p>
        </p:txBody>
      </p:sp>
      <p:sp>
        <p:nvSpPr>
          <p:cNvPr id="4" name="text-3">
            <a:extLst xmlns:a="http://schemas.openxmlformats.org/drawingml/2006/main">
              <a:ext uri="{FF2B5EF4-FFF2-40B4-BE49-F238E27FC236}">
                <a16:creationId xmlns:a16="http://schemas.microsoft.com/office/drawing/2014/main" id="{9B24F3E5-F26B-4573-BA91-2EE43367EC82}"/>
              </a:ext>
            </a:extLst>
          </p:cNvPr>
          <p:cNvSpPr>
            <a:spLocks xmlns:a="http://schemas.openxmlformats.org/drawingml/2006/main" noGrp="1"/>
          </p:cNvSpPr>
          <p:nvPr/>
        </p:nvSpPr>
        <p:spPr>
          <a:xfrm xmlns:a="http://schemas.openxmlformats.org/drawingml/2006/main">
            <a:off x="762000" y="3133725"/>
            <a:ext cx="1057275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ONU: How Decisions are Made at the UN</a:t>
            </a:r>
          </a:p>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https://www.un.org/en/model-united-nations/how-decisions-are-made-un</a:t>
            </a:r>
          </a:p>
        </p:txBody>
      </p:sp>
      <p:sp>
        <p:nvSpPr>
          <p:cNvPr id="5" name="text-4">
            <a:extLst xmlns:a="http://schemas.openxmlformats.org/drawingml/2006/main">
              <a:ext uri="{FF2B5EF4-FFF2-40B4-BE49-F238E27FC236}">
                <a16:creationId xmlns:a16="http://schemas.microsoft.com/office/drawing/2014/main" id="{127E13A3-2E57-4DED-9662-AF73CE9FB951}"/>
              </a:ext>
            </a:extLst>
          </p:cNvPr>
          <p:cNvSpPr>
            <a:spLocks xmlns:a="http://schemas.openxmlformats.org/drawingml/2006/main" noGrp="1"/>
          </p:cNvSpPr>
          <p:nvPr/>
        </p:nvSpPr>
        <p:spPr>
          <a:xfrm xmlns:a="http://schemas.openxmlformats.org/drawingml/2006/main">
            <a:off x="762000" y="4514850"/>
            <a:ext cx="1057275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Estatuto da Corte Internacional de Justiça, arts. 8 e 10</a:t>
            </a:r>
          </a:p>
          <a:p xmlns:a="http://schemas.openxmlformats.org/drawingml/2006/main">
            <a:pPr>
              <a:defRPr sz="1800" b="0">
                <a:solidFill>
                  <a:srgbClr val="233B4D"/>
                </a:solidFill>
                <a:latin typeface="DejaVu Sans"/>
                <a:ea typeface="DejaVu Sans"/>
                <a:cs typeface="DejaVu Sans"/>
              </a:defRPr>
            </a:pPr>
            <a:r>
              <a:rPr sz="1800" b="0">
                <a:solidFill>
                  <a:srgbClr val="233B4D"/>
                </a:solidFill>
                <a:latin typeface="DejaVu Sans"/>
                <a:ea typeface="DejaVu Sans"/>
                <a:cs typeface="DejaVu Sans"/>
              </a:rPr>
              <a:t>https://www.icj-cij.org/statute</a:t>
            </a:r>
          </a:p>
        </p:txBody>
      </p:sp>
    </p:spTree>
    <p:extLst>
      <p:ext uri="{BB962C8B-B14F-4D97-AF65-F5344CB8AC3E}">
        <p14:creationId xmlns:p14="http://schemas.microsoft.com/office/powerpoint/2010/main" val="130887821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2026-10-02T15:05:22.4240000Z</dcterms:created>
  <dcterms:modified xsi:type="dcterms:W3CDTF">2026-10-02T15:05:22.4240000Z</dcterms:modified>
</coreProperties>
</file>